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A8113-CF92-49C6-984B-D3D83F8F20B8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46276-5707-445F-A705-65201AD4379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46276-5707-445F-A705-65201AD4379B}" type="slidenum">
              <a:rPr lang="bg-BG" smtClean="0"/>
              <a:t>4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454122-7462-4090-81C4-0A42B9F45F82}" type="datetimeFigureOut">
              <a:rPr lang="bg-BG" smtClean="0"/>
              <a:t>5.2.2012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4140E8-A5EF-4B3D-90CC-9477E4D38EBE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Философия и логика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g-BG" sz="3200" b="1" dirty="0" smtClean="0"/>
              <a:t>Определения:</a:t>
            </a:r>
          </a:p>
          <a:p>
            <a:pPr>
              <a:buNone/>
            </a:pPr>
            <a:endParaRPr lang="bg-BG" sz="3200" b="1" dirty="0" smtClean="0"/>
          </a:p>
          <a:p>
            <a:pPr algn="just"/>
            <a:r>
              <a:rPr lang="bg-BG" sz="3200" dirty="0" smtClean="0"/>
              <a:t>Логиката </a:t>
            </a:r>
            <a:r>
              <a:rPr lang="bg-BG" sz="3200" dirty="0" smtClean="0"/>
              <a:t>традиционно се дефинира като дял на философията, в който се изследват формите и законите на правилното </a:t>
            </a:r>
            <a:r>
              <a:rPr lang="bg-BG" sz="3200" dirty="0" smtClean="0"/>
              <a:t>мислене.</a:t>
            </a:r>
          </a:p>
          <a:p>
            <a:endParaRPr lang="bg-BG" sz="3200" dirty="0" smtClean="0"/>
          </a:p>
          <a:p>
            <a:pPr algn="just"/>
            <a:r>
              <a:rPr lang="bg-BG" sz="3200" dirty="0" smtClean="0"/>
              <a:t>Логиката </a:t>
            </a:r>
            <a:r>
              <a:rPr lang="bg-BG" sz="3200" dirty="0" smtClean="0"/>
              <a:t>е науката, която изследва принципите и правилата, които трябва да се спазват, за да бъде правилно едно </a:t>
            </a:r>
            <a:r>
              <a:rPr lang="bg-BG" sz="3200" dirty="0" smtClean="0"/>
              <a:t>умозаключение</a:t>
            </a:r>
            <a:r>
              <a:rPr lang="bg-BG" b="1" dirty="0" smtClean="0"/>
              <a:t>.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    </a:t>
            </a:r>
            <a:r>
              <a:rPr lang="bg-BG" u="sng" dirty="0" smtClean="0"/>
              <a:t>Логика и умозаключения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g-BG" sz="3600" b="1" dirty="0" smtClean="0"/>
              <a:t>Определение:</a:t>
            </a:r>
          </a:p>
          <a:p>
            <a:pPr>
              <a:buNone/>
            </a:pPr>
            <a:endParaRPr lang="bg-BG" sz="3600" b="1" dirty="0" smtClean="0"/>
          </a:p>
          <a:p>
            <a:pPr indent="0">
              <a:buNone/>
            </a:pPr>
            <a:r>
              <a:rPr lang="bg-BG" sz="3600" dirty="0" smtClean="0"/>
              <a:t>Под </a:t>
            </a:r>
            <a:r>
              <a:rPr lang="bg-BG" sz="3600" dirty="0" smtClean="0"/>
              <a:t>„умозаключение” в </a:t>
            </a:r>
            <a:r>
              <a:rPr lang="bg-BG" sz="3600" dirty="0" smtClean="0"/>
              <a:t>логически смисъл </a:t>
            </a:r>
            <a:r>
              <a:rPr lang="bg-BG" sz="3600" dirty="0" smtClean="0"/>
              <a:t>се разбира </a:t>
            </a:r>
            <a:r>
              <a:rPr lang="bg-BG" sz="3600" b="1" i="1" dirty="0" smtClean="0"/>
              <a:t>извеждане</a:t>
            </a:r>
            <a:r>
              <a:rPr lang="bg-BG" sz="3600" dirty="0" smtClean="0"/>
              <a:t> </a:t>
            </a:r>
            <a:r>
              <a:rPr lang="bg-BG" sz="3600" dirty="0" smtClean="0"/>
              <a:t> истинността </a:t>
            </a:r>
            <a:r>
              <a:rPr lang="bg-BG" sz="3600" dirty="0" smtClean="0"/>
              <a:t>на дадено твърдение от едно или повече приети за истинни твърдения</a:t>
            </a:r>
            <a:r>
              <a:rPr lang="bg-BG" dirty="0" smtClean="0"/>
              <a:t>. </a:t>
            </a:r>
            <a:endParaRPr lang="bg-BG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u="sng" dirty="0" smtClean="0"/>
              <a:t>Умозаключение (аргумент)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3970784" cy="4525963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bg-BG" dirty="0" smtClean="0"/>
              <a:t>Всички успоредници са геометрични фигури с четири страни.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dirty="0" smtClean="0"/>
              <a:t>Всички квадрати са успоредници.</a:t>
            </a:r>
          </a:p>
          <a:p>
            <a:pPr marL="0" indent="0">
              <a:spcBef>
                <a:spcPts val="0"/>
              </a:spcBef>
              <a:buNone/>
            </a:pPr>
            <a:endParaRPr lang="bg-BG" u="sng" dirty="0" smtClean="0"/>
          </a:p>
          <a:p>
            <a:pPr marL="0" indent="0">
              <a:spcBef>
                <a:spcPts val="0"/>
              </a:spcBef>
              <a:buNone/>
            </a:pPr>
            <a:r>
              <a:rPr lang="bg-BG" dirty="0" smtClean="0"/>
              <a:t>Всички </a:t>
            </a:r>
            <a:r>
              <a:rPr lang="bg-BG" dirty="0" smtClean="0"/>
              <a:t>квадрати са геометрични фигури с четири страни.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indent="0">
              <a:spcAft>
                <a:spcPts val="1200"/>
              </a:spcAft>
              <a:buNone/>
            </a:pPr>
            <a:r>
              <a:rPr lang="bg-BG" dirty="0" smtClean="0"/>
              <a:t>Всички същества със сърце са същества с бъбреци.</a:t>
            </a:r>
          </a:p>
          <a:p>
            <a:pPr indent="0">
              <a:spcAft>
                <a:spcPts val="1200"/>
              </a:spcAft>
              <a:buNone/>
            </a:pPr>
            <a:r>
              <a:rPr lang="bg-BG" dirty="0" smtClean="0"/>
              <a:t>Всички </a:t>
            </a:r>
            <a:r>
              <a:rPr lang="bg-BG" dirty="0" smtClean="0"/>
              <a:t>хора са същества със сърце.</a:t>
            </a:r>
          </a:p>
          <a:p>
            <a:pPr indent="0">
              <a:spcAft>
                <a:spcPts val="1200"/>
              </a:spcAft>
              <a:buNone/>
            </a:pPr>
            <a:endParaRPr lang="bg-BG" dirty="0" smtClean="0"/>
          </a:p>
          <a:p>
            <a:pPr indent="0">
              <a:spcAft>
                <a:spcPts val="1200"/>
              </a:spcAft>
              <a:buNone/>
            </a:pPr>
            <a:r>
              <a:rPr lang="bg-BG" dirty="0" smtClean="0"/>
              <a:t>В</a:t>
            </a:r>
            <a:r>
              <a:rPr lang="bg-BG" dirty="0" smtClean="0"/>
              <a:t>сички </a:t>
            </a:r>
            <a:r>
              <a:rPr lang="bg-BG" dirty="0" smtClean="0"/>
              <a:t>хора са същества с бъбреци</a:t>
            </a:r>
            <a:r>
              <a:rPr lang="bg-BG" i="1" dirty="0" smtClean="0"/>
              <a:t>.</a:t>
            </a:r>
            <a:endParaRPr lang="bg-BG" dirty="0" smtClean="0"/>
          </a:p>
          <a:p>
            <a:pPr>
              <a:spcAft>
                <a:spcPts val="1200"/>
              </a:spcAft>
            </a:pPr>
            <a:endParaRPr lang="bg-BG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bg-BG" u="sng" dirty="0" smtClean="0"/>
              <a:t>Примери:</a:t>
            </a:r>
            <a:endParaRPr lang="bg-BG" u="sng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67544" y="4293096"/>
            <a:ext cx="40324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788024" y="4293096"/>
            <a:ext cx="374441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b="1" dirty="0" smtClean="0"/>
              <a:t>Дедуктивни</a:t>
            </a:r>
            <a:r>
              <a:rPr lang="bg-BG" dirty="0" smtClean="0"/>
              <a:t> – изводът следва от предпоставките с необходимост</a:t>
            </a:r>
          </a:p>
          <a:p>
            <a:pPr>
              <a:buNone/>
            </a:pPr>
            <a:endParaRPr lang="bg-BG" i="1" dirty="0" smtClean="0"/>
          </a:p>
          <a:p>
            <a:pPr>
              <a:buNone/>
            </a:pPr>
            <a:r>
              <a:rPr lang="bg-BG" i="1" dirty="0" smtClean="0"/>
              <a:t>Навън </a:t>
            </a:r>
            <a:r>
              <a:rPr lang="bg-BG" i="1" dirty="0" smtClean="0"/>
              <a:t>тревата </a:t>
            </a:r>
            <a:r>
              <a:rPr lang="bg-BG" i="1" dirty="0" smtClean="0"/>
              <a:t>не е </a:t>
            </a:r>
            <a:r>
              <a:rPr lang="bg-BG" i="1" dirty="0" smtClean="0"/>
              <a:t>мокра. </a:t>
            </a:r>
            <a:endParaRPr lang="bg-BG" i="1" dirty="0" smtClean="0"/>
          </a:p>
          <a:p>
            <a:pPr>
              <a:buNone/>
            </a:pPr>
            <a:r>
              <a:rPr lang="bg-BG" i="1" dirty="0" smtClean="0"/>
              <a:t>През </a:t>
            </a:r>
            <a:r>
              <a:rPr lang="bg-BG" i="1" dirty="0" smtClean="0"/>
              <a:t>нощта </a:t>
            </a:r>
            <a:r>
              <a:rPr lang="bg-BG" i="1" dirty="0" smtClean="0"/>
              <a:t>не е </a:t>
            </a:r>
            <a:r>
              <a:rPr lang="bg-BG" i="1" dirty="0" smtClean="0"/>
              <a:t>валял дъжд.</a:t>
            </a:r>
            <a:endParaRPr lang="bg-BG" dirty="0" smtClean="0"/>
          </a:p>
          <a:p>
            <a:pPr>
              <a:buNone/>
            </a:pPr>
            <a:endParaRPr lang="bg-BG" dirty="0" smtClean="0"/>
          </a:p>
          <a:p>
            <a:r>
              <a:rPr lang="bg-BG" b="1" dirty="0" smtClean="0"/>
              <a:t>Индуктивни</a:t>
            </a:r>
            <a:r>
              <a:rPr lang="bg-BG" dirty="0" smtClean="0"/>
              <a:t> – изводът следва от предпоставките с вероятност.</a:t>
            </a:r>
          </a:p>
          <a:p>
            <a:pPr>
              <a:buNone/>
            </a:pPr>
            <a:endParaRPr lang="bg-BG" i="1" dirty="0" smtClean="0"/>
          </a:p>
          <a:p>
            <a:pPr>
              <a:buNone/>
            </a:pPr>
            <a:r>
              <a:rPr lang="bg-BG" i="1" dirty="0" smtClean="0"/>
              <a:t>Навън </a:t>
            </a:r>
            <a:r>
              <a:rPr lang="bg-BG" i="1" dirty="0" smtClean="0"/>
              <a:t>тревата е </a:t>
            </a:r>
            <a:r>
              <a:rPr lang="bg-BG" i="1" dirty="0" smtClean="0"/>
              <a:t>мокра.</a:t>
            </a:r>
          </a:p>
          <a:p>
            <a:pPr>
              <a:buNone/>
            </a:pPr>
            <a:r>
              <a:rPr lang="bg-BG" i="1" dirty="0" smtClean="0"/>
              <a:t>През </a:t>
            </a:r>
            <a:r>
              <a:rPr lang="bg-BG" i="1" dirty="0" smtClean="0"/>
              <a:t>нощта е валял дъжд.</a:t>
            </a:r>
            <a:endParaRPr lang="bg-BG" dirty="0" smtClean="0"/>
          </a:p>
          <a:p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bg-BG" dirty="0" smtClean="0"/>
              <a:t> </a:t>
            </a:r>
            <a:r>
              <a:rPr lang="bg-BG" dirty="0" smtClean="0"/>
              <a:t>    </a:t>
            </a:r>
            <a:r>
              <a:rPr lang="bg-BG" u="sng" dirty="0" smtClean="0"/>
              <a:t>Видове умозаключения:</a:t>
            </a:r>
            <a:endParaRPr lang="bg-BG" u="sng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11560" y="2996952"/>
            <a:ext cx="496855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9552" y="5301208"/>
            <a:ext cx="42484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b="1" dirty="0" smtClean="0"/>
              <a:t>Закон за тъждеството – </a:t>
            </a:r>
            <a:r>
              <a:rPr lang="bg-BG" dirty="0" smtClean="0"/>
              <a:t>значението на изразите, използвани в разсъждението, не трябва да се променя.</a:t>
            </a:r>
          </a:p>
          <a:p>
            <a:endParaRPr lang="bg-BG" dirty="0" smtClean="0"/>
          </a:p>
          <a:p>
            <a:r>
              <a:rPr lang="bg-BG" b="1" dirty="0" smtClean="0"/>
              <a:t>Закон за непротиворечието - </a:t>
            </a:r>
            <a:r>
              <a:rPr lang="bg-BG" dirty="0" smtClean="0"/>
              <a:t>две противоречащи си твърдения не могат да бъдат </a:t>
            </a:r>
            <a:r>
              <a:rPr lang="bg-BG" dirty="0" smtClean="0"/>
              <a:t>едновременно </a:t>
            </a:r>
            <a:r>
              <a:rPr lang="bg-BG" dirty="0" smtClean="0"/>
              <a:t>истинни</a:t>
            </a:r>
            <a:r>
              <a:rPr lang="bg-BG" dirty="0" smtClean="0"/>
              <a:t>.</a:t>
            </a:r>
          </a:p>
          <a:p>
            <a:endParaRPr lang="bg-BG" dirty="0" smtClean="0"/>
          </a:p>
          <a:p>
            <a:r>
              <a:rPr lang="bg-BG" b="1" dirty="0" smtClean="0"/>
              <a:t>Закон за изключеното трето - </a:t>
            </a:r>
            <a:r>
              <a:rPr lang="bg-BG" dirty="0" smtClean="0"/>
              <a:t>две противоречащи си твърдения не могат да бъдат едновременно неистинни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bg-BG" dirty="0" smtClean="0"/>
              <a:t>        </a:t>
            </a:r>
            <a:r>
              <a:rPr lang="bg-BG" u="sng" dirty="0" smtClean="0"/>
              <a:t>Логически закони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bg-BG" b="1" dirty="0" smtClean="0"/>
              <a:t>Дедуктивно валидно е умозаключение, в което</a:t>
            </a:r>
            <a:r>
              <a:rPr lang="bg-BG" b="1" dirty="0" smtClean="0"/>
              <a:t>:</a:t>
            </a:r>
            <a:r>
              <a:rPr lang="bg-BG" dirty="0" smtClean="0"/>
              <a:t> 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А</a:t>
            </a:r>
            <a:r>
              <a:rPr lang="bg-BG" dirty="0" smtClean="0"/>
              <a:t>) от истинността на предпоставките вероятно следва истинността на </a:t>
            </a:r>
            <a:r>
              <a:rPr lang="bg-BG" dirty="0" smtClean="0"/>
              <a:t>извода.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Б) от истинността на предпоставките необходимо следва истинността на </a:t>
            </a:r>
            <a:r>
              <a:rPr lang="bg-BG" dirty="0" smtClean="0"/>
              <a:t>извода.</a:t>
            </a: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В</a:t>
            </a:r>
            <a:r>
              <a:rPr lang="bg-BG" dirty="0" smtClean="0"/>
              <a:t>) от истинността на предпоставките </a:t>
            </a:r>
            <a:r>
              <a:rPr lang="bg-BG" dirty="0" smtClean="0"/>
              <a:t>не следва </a:t>
            </a:r>
            <a:r>
              <a:rPr lang="bg-BG" dirty="0" smtClean="0"/>
              <a:t>истинността на </a:t>
            </a:r>
            <a:r>
              <a:rPr lang="bg-BG" dirty="0" smtClean="0"/>
              <a:t>извода.</a:t>
            </a: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Г</a:t>
            </a:r>
            <a:r>
              <a:rPr lang="bg-BG" dirty="0" smtClean="0"/>
              <a:t>) от истинността на предпоставките вероятно не следва истинността на </a:t>
            </a:r>
            <a:r>
              <a:rPr lang="bg-BG" dirty="0" smtClean="0"/>
              <a:t>извода.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u="sng" dirty="0" smtClean="0"/>
              <a:t>Примерни въпроси за тест: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bg-BG" b="1" dirty="0" smtClean="0"/>
              <a:t>Една от формулировките на закона за изключеното трето гласи, че</a:t>
            </a:r>
            <a:r>
              <a:rPr lang="bg-BG" dirty="0" smtClean="0"/>
              <a:t>:</a:t>
            </a:r>
          </a:p>
          <a:p>
            <a:pPr>
              <a:buNone/>
            </a:pPr>
            <a:r>
              <a:rPr lang="bg-BG" dirty="0" smtClean="0"/>
              <a:t> </a:t>
            </a:r>
          </a:p>
          <a:p>
            <a:pPr>
              <a:spcAft>
                <a:spcPts val="1000"/>
              </a:spcAft>
              <a:buNone/>
            </a:pPr>
            <a:r>
              <a:rPr lang="bg-BG" dirty="0" smtClean="0"/>
              <a:t>А) две противоречащи си твърдения не могат да бъдат едновременно </a:t>
            </a:r>
            <a:r>
              <a:rPr lang="bg-BG" dirty="0" smtClean="0"/>
              <a:t>истинни.</a:t>
            </a:r>
            <a:endParaRPr lang="bg-BG" dirty="0" smtClean="0"/>
          </a:p>
          <a:p>
            <a:pPr>
              <a:spcAft>
                <a:spcPts val="1000"/>
              </a:spcAft>
              <a:buNone/>
            </a:pPr>
            <a:r>
              <a:rPr lang="bg-BG" dirty="0" smtClean="0"/>
              <a:t>Б</a:t>
            </a:r>
            <a:r>
              <a:rPr lang="bg-BG" dirty="0" smtClean="0"/>
              <a:t>) две противоречащи си твърдения не могат да бъдат едновременно </a:t>
            </a:r>
            <a:r>
              <a:rPr lang="bg-BG" dirty="0" smtClean="0"/>
              <a:t>неистинни.</a:t>
            </a:r>
            <a:endParaRPr lang="bg-BG" dirty="0" smtClean="0"/>
          </a:p>
          <a:p>
            <a:pPr>
              <a:spcAft>
                <a:spcPts val="1000"/>
              </a:spcAft>
              <a:buNone/>
            </a:pPr>
            <a:r>
              <a:rPr lang="bg-BG" dirty="0" smtClean="0"/>
              <a:t>В) </a:t>
            </a:r>
            <a:r>
              <a:rPr lang="bg-BG" dirty="0" err="1" smtClean="0"/>
              <a:t>в</a:t>
            </a:r>
            <a:r>
              <a:rPr lang="bg-BG" dirty="0" smtClean="0"/>
              <a:t> умозаключението всяка мисъл трябва да е тъждествена на себе </a:t>
            </a:r>
            <a:r>
              <a:rPr lang="bg-BG" dirty="0" smtClean="0"/>
              <a:t>си.</a:t>
            </a:r>
            <a:endParaRPr lang="bg-BG" dirty="0" smtClean="0"/>
          </a:p>
          <a:p>
            <a:pPr>
              <a:spcAft>
                <a:spcPts val="1000"/>
              </a:spcAft>
              <a:buNone/>
            </a:pPr>
            <a:r>
              <a:rPr lang="bg-BG" dirty="0" smtClean="0"/>
              <a:t>Г) в умозаключението всяка мисъл трябва да е достатъчно </a:t>
            </a:r>
            <a:r>
              <a:rPr lang="bg-BG" dirty="0" smtClean="0"/>
              <a:t>обоснована.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u="sng" dirty="0" smtClean="0"/>
              <a:t>Примерни въпроси за тест: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  <a:p>
            <a:pPr>
              <a:buNone/>
            </a:pPr>
            <a:r>
              <a:rPr lang="bg-BG" sz="4000" dirty="0" smtClean="0"/>
              <a:t>  Кой логически закон е нарушен в заглавието на филма “Беднякът-милионер”?</a:t>
            </a:r>
            <a:endParaRPr lang="bg-BG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u="sng" dirty="0" smtClean="0"/>
              <a:t>Примерен въпрос за казус:</a:t>
            </a:r>
            <a:endParaRPr lang="bg-BG" u="sng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274</Words>
  <Application>Microsoft Office PowerPoint</Application>
  <PresentationFormat>On-screen Show (4:3)</PresentationFormat>
  <Paragraphs>59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Философия и логика</vt:lpstr>
      <vt:lpstr>     Логика и умозаключения</vt:lpstr>
      <vt:lpstr>Умозаключение (аргумент)</vt:lpstr>
      <vt:lpstr>Примери:</vt:lpstr>
      <vt:lpstr>     Видове умозаключения:</vt:lpstr>
      <vt:lpstr>         Логически закони</vt:lpstr>
      <vt:lpstr>Примерни въпроси за тест:</vt:lpstr>
      <vt:lpstr>Примерни въпроси за тест:</vt:lpstr>
      <vt:lpstr>Примерен въпрос за казус: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Философия и логика</dc:title>
  <dc:creator>Evgeni</dc:creator>
  <cp:lastModifiedBy>Evgeni</cp:lastModifiedBy>
  <cp:revision>10</cp:revision>
  <dcterms:created xsi:type="dcterms:W3CDTF">2012-02-05T15:24:48Z</dcterms:created>
  <dcterms:modified xsi:type="dcterms:W3CDTF">2012-02-05T16:37:01Z</dcterms:modified>
</cp:coreProperties>
</file>