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C062CC-B183-4992-B33C-C225507ACDB0}" type="datetimeFigureOut">
              <a:rPr lang="en-US" smtClean="0"/>
              <a:t>3/7/2012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47B5A-E519-47C7-80FF-0ED54953761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062CC-B183-4992-B33C-C225507ACDB0}" type="datetimeFigureOut">
              <a:rPr lang="en-US" smtClean="0"/>
              <a:t>3/7/2012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47B5A-E519-47C7-80FF-0ED54953761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062CC-B183-4992-B33C-C225507ACDB0}" type="datetimeFigureOut">
              <a:rPr lang="en-US" smtClean="0"/>
              <a:t>3/7/2012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47B5A-E519-47C7-80FF-0ED54953761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062CC-B183-4992-B33C-C225507ACDB0}" type="datetimeFigureOut">
              <a:rPr lang="en-US" smtClean="0"/>
              <a:t>3/7/2012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47B5A-E519-47C7-80FF-0ED54953761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C062CC-B183-4992-B33C-C225507ACDB0}" type="datetimeFigureOut">
              <a:rPr lang="en-US" smtClean="0"/>
              <a:t>3/7/2012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47B5A-E519-47C7-80FF-0ED54953761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C062CC-B183-4992-B33C-C225507ACDB0}" type="datetimeFigureOut">
              <a:rPr lang="en-US" smtClean="0"/>
              <a:t>3/7/2012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D47B5A-E519-47C7-80FF-0ED54953761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C062CC-B183-4992-B33C-C225507ACDB0}" type="datetimeFigureOut">
              <a:rPr lang="en-US" smtClean="0"/>
              <a:t>3/7/2012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D47B5A-E519-47C7-80FF-0ED54953761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C062CC-B183-4992-B33C-C225507ACDB0}" type="datetimeFigureOut">
              <a:rPr lang="en-US" smtClean="0"/>
              <a:t>3/7/2012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D47B5A-E519-47C7-80FF-0ED54953761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062CC-B183-4992-B33C-C225507ACDB0}" type="datetimeFigureOut">
              <a:rPr lang="en-US" smtClean="0"/>
              <a:t>3/7/2012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D47B5A-E519-47C7-80FF-0ED54953761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C062CC-B183-4992-B33C-C225507ACDB0}" type="datetimeFigureOut">
              <a:rPr lang="en-US" smtClean="0"/>
              <a:t>3/7/2012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D47B5A-E519-47C7-80FF-0ED54953761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C062CC-B183-4992-B33C-C225507ACDB0}" type="datetimeFigureOut">
              <a:rPr lang="en-US" smtClean="0"/>
              <a:t>3/7/2012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D47B5A-E519-47C7-80FF-0ED54953761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062CC-B183-4992-B33C-C225507ACDB0}" type="datetimeFigureOut">
              <a:rPr lang="en-US" smtClean="0"/>
              <a:t>3/7/2012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D47B5A-E519-47C7-80FF-0ED54953761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bg-BG" b="1" dirty="0"/>
              <a:t>ИНДУКЦИЯ</a:t>
            </a:r>
            <a:r>
              <a:rPr lang="en-US" dirty="0"/>
              <a:t/>
            </a:r>
            <a:br>
              <a:rPr lang="en-US" dirty="0"/>
            </a:b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b="1" dirty="0" smtClean="0"/>
              <a:t>Метод на разликата</a:t>
            </a:r>
            <a:endParaRPr lang="en-US" b="1" dirty="0"/>
          </a:p>
        </p:txBody>
      </p:sp>
      <p:sp>
        <p:nvSpPr>
          <p:cNvPr id="3" name="Content Placeholder 2"/>
          <p:cNvSpPr>
            <a:spLocks noGrp="1"/>
          </p:cNvSpPr>
          <p:nvPr>
            <p:ph idx="1"/>
          </p:nvPr>
        </p:nvSpPr>
        <p:spPr/>
        <p:txBody>
          <a:bodyPr/>
          <a:lstStyle/>
          <a:p>
            <a:pPr>
              <a:buNone/>
            </a:pPr>
            <a:r>
              <a:rPr lang="bg-BG" dirty="0" smtClean="0"/>
              <a:t>	Дефиниция:</a:t>
            </a:r>
          </a:p>
          <a:p>
            <a:pPr>
              <a:buNone/>
            </a:pPr>
            <a:r>
              <a:rPr lang="bg-BG" b="1" dirty="0" smtClean="0"/>
              <a:t>	Ако </a:t>
            </a:r>
            <a:r>
              <a:rPr lang="bg-BG" b="1" dirty="0"/>
              <a:t>случай, в който изследваното явление се среща, и случай, в който то не се среща, си приличат по всички обстоятелства с изключение на едно, което е налице само в първия случай, това обстоятелство, по което единствено се различават двата</a:t>
            </a:r>
            <a:r>
              <a:rPr lang="bg-BG" dirty="0"/>
              <a:t> </a:t>
            </a:r>
            <a:r>
              <a:rPr lang="bg-BG" b="1" dirty="0"/>
              <a:t>случая е причина на явлението.</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b="1" dirty="0" smtClean="0"/>
              <a:t>Пример:</a:t>
            </a:r>
            <a:endParaRPr lang="en-US" b="1" dirty="0"/>
          </a:p>
        </p:txBody>
      </p:sp>
      <p:sp>
        <p:nvSpPr>
          <p:cNvPr id="3" name="Content Placeholder 2"/>
          <p:cNvSpPr>
            <a:spLocks noGrp="1"/>
          </p:cNvSpPr>
          <p:nvPr>
            <p:ph idx="1"/>
          </p:nvPr>
        </p:nvSpPr>
        <p:spPr/>
        <p:txBody>
          <a:bodyPr>
            <a:normAutofit/>
          </a:bodyPr>
          <a:lstStyle/>
          <a:p>
            <a:pPr>
              <a:buNone/>
            </a:pPr>
            <a:r>
              <a:rPr lang="bg-BG" sz="2400" dirty="0" smtClean="0"/>
              <a:t>	Нека да допуснем, че двойка близнаци с еднаква склонност към алергични реакции отиват на ресторант. Те си поръчват едно и също основно ястие, но първият от тях също така си взима и сметанов сладолед. По-късно, когато се прибират в къщи той чувства стомашно неразположение, докато неговият брат няма подобни проблеми. Естественият извод би бил, че вероятно сладоледът е причината за неразположението.</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Схема на метода на разликата:</a:t>
            </a:r>
            <a:endParaRPr lang="en-US" dirty="0"/>
          </a:p>
        </p:txBody>
      </p:sp>
      <p:sp>
        <p:nvSpPr>
          <p:cNvPr id="3" name="Content Placeholder 2"/>
          <p:cNvSpPr>
            <a:spLocks noGrp="1"/>
          </p:cNvSpPr>
          <p:nvPr>
            <p:ph idx="1"/>
          </p:nvPr>
        </p:nvSpPr>
        <p:spPr/>
        <p:txBody>
          <a:bodyPr/>
          <a:lstStyle/>
          <a:p>
            <a:pPr>
              <a:buNone/>
            </a:pPr>
            <a:r>
              <a:rPr lang="bg-BG" sz="2400" b="1" dirty="0" smtClean="0"/>
              <a:t>Предхождащи обстоятелства</a:t>
            </a:r>
            <a:r>
              <a:rPr lang="bg-BG" sz="2400" dirty="0" smtClean="0"/>
              <a:t>	</a:t>
            </a:r>
            <a:r>
              <a:rPr lang="bg-BG" sz="2400" b="1" dirty="0" smtClean="0"/>
              <a:t>Наблюдавани явления</a:t>
            </a:r>
            <a:endParaRPr lang="en-US" sz="2400" b="1" dirty="0" smtClean="0"/>
          </a:p>
          <a:p>
            <a:pPr>
              <a:buNone/>
            </a:pPr>
            <a:r>
              <a:rPr lang="bg-BG" b="1" dirty="0" smtClean="0"/>
              <a:t>		A</a:t>
            </a:r>
            <a:r>
              <a:rPr lang="bg-BG" dirty="0" smtClean="0"/>
              <a:t>BC					</a:t>
            </a:r>
            <a:r>
              <a:rPr lang="bg-BG" b="1" dirty="0" err="1" smtClean="0"/>
              <a:t>a</a:t>
            </a:r>
            <a:r>
              <a:rPr lang="bg-BG" dirty="0" err="1" smtClean="0"/>
              <a:t>bc</a:t>
            </a:r>
            <a:endParaRPr lang="en-US" dirty="0" smtClean="0"/>
          </a:p>
          <a:p>
            <a:pPr>
              <a:buNone/>
            </a:pPr>
            <a:r>
              <a:rPr lang="bg-BG" b="1" dirty="0" smtClean="0"/>
              <a:t>		   </a:t>
            </a:r>
            <a:r>
              <a:rPr lang="bg-BG" u="sng" dirty="0" smtClean="0"/>
              <a:t>ВС</a:t>
            </a:r>
            <a:r>
              <a:rPr lang="bg-BG" u="sng" dirty="0" smtClean="0"/>
              <a:t>					  </a:t>
            </a:r>
            <a:r>
              <a:rPr lang="bg-BG" u="sng" dirty="0" err="1" smtClean="0"/>
              <a:t>bc</a:t>
            </a:r>
            <a:endParaRPr lang="en-US" u="sng" dirty="0" smtClean="0"/>
          </a:p>
          <a:p>
            <a:pPr>
              <a:buNone/>
            </a:pPr>
            <a:r>
              <a:rPr lang="bg-BG" b="1" dirty="0" smtClean="0"/>
              <a:t>		   А</a:t>
            </a:r>
            <a:r>
              <a:rPr lang="bg-BG" dirty="0" smtClean="0"/>
              <a:t>  е вероятна причина на  </a:t>
            </a:r>
            <a:r>
              <a:rPr lang="bg-BG" b="1" dirty="0" smtClean="0"/>
              <a:t>а.</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b="1" dirty="0" smtClean="0"/>
              <a:t>Метод на остатъците</a:t>
            </a:r>
            <a:endParaRPr lang="en-US" b="1" dirty="0"/>
          </a:p>
        </p:txBody>
      </p:sp>
      <p:sp>
        <p:nvSpPr>
          <p:cNvPr id="3" name="Content Placeholder 2"/>
          <p:cNvSpPr>
            <a:spLocks noGrp="1"/>
          </p:cNvSpPr>
          <p:nvPr>
            <p:ph idx="1"/>
          </p:nvPr>
        </p:nvSpPr>
        <p:spPr/>
        <p:txBody>
          <a:bodyPr/>
          <a:lstStyle/>
          <a:p>
            <a:pPr>
              <a:buNone/>
            </a:pPr>
            <a:r>
              <a:rPr lang="bg-BG" dirty="0" smtClean="0"/>
              <a:t>	Дефиниция:</a:t>
            </a:r>
          </a:p>
          <a:p>
            <a:pPr>
              <a:buNone/>
            </a:pPr>
            <a:r>
              <a:rPr lang="bg-BG" b="1" dirty="0" smtClean="0"/>
              <a:t>	Когато </a:t>
            </a:r>
            <a:r>
              <a:rPr lang="bg-BG" b="1" dirty="0"/>
              <a:t>от някое явление се отдели тази част, за която от предишни индукции се знае, че е следствие на определени предпоставки, остатъкът от явлението е следствие на останалите предпоставки.</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b="1" dirty="0" smtClean="0"/>
              <a:t>Пример:</a:t>
            </a:r>
            <a:endParaRPr lang="en-US" b="1" dirty="0"/>
          </a:p>
        </p:txBody>
      </p:sp>
      <p:sp>
        <p:nvSpPr>
          <p:cNvPr id="3" name="Content Placeholder 2"/>
          <p:cNvSpPr>
            <a:spLocks noGrp="1"/>
          </p:cNvSpPr>
          <p:nvPr>
            <p:ph idx="1"/>
          </p:nvPr>
        </p:nvSpPr>
        <p:spPr/>
        <p:txBody>
          <a:bodyPr/>
          <a:lstStyle/>
          <a:p>
            <a:pPr>
              <a:buNone/>
            </a:pPr>
            <a:r>
              <a:rPr lang="bg-BG" dirty="0" smtClean="0"/>
              <a:t>	</a:t>
            </a:r>
            <a:r>
              <a:rPr lang="bg-BG" sz="2400" dirty="0" smtClean="0"/>
              <a:t>След като си купил нова къща, господин Иванов забелязал, че вътре става силно течение. Според него били възможни три причини: счупен прозорец в гаража, пукнатина на предната врата или нередности в изолацията на задната стена. След като прозорецът бил оправен, той отбелязал подобрение, но все още имало течение. След силен дъжд, той сменил външната врата, но това не премахнало течението изцяло. Той направил извода, че вероятно по-слабото останало течение се дължи на нередности в изолацията.</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Схема на метода на остатъците:</a:t>
            </a:r>
            <a:endParaRPr lang="en-US" dirty="0"/>
          </a:p>
        </p:txBody>
      </p:sp>
      <p:sp>
        <p:nvSpPr>
          <p:cNvPr id="3" name="Content Placeholder 2"/>
          <p:cNvSpPr>
            <a:spLocks noGrp="1"/>
          </p:cNvSpPr>
          <p:nvPr>
            <p:ph idx="1"/>
          </p:nvPr>
        </p:nvSpPr>
        <p:spPr/>
        <p:txBody>
          <a:bodyPr/>
          <a:lstStyle/>
          <a:p>
            <a:pPr>
              <a:buNone/>
            </a:pPr>
            <a:r>
              <a:rPr lang="bg-BG" sz="2400" b="1" dirty="0" smtClean="0"/>
              <a:t>	Предхождащи обстоятелства</a:t>
            </a:r>
            <a:r>
              <a:rPr lang="bg-BG" sz="2400" dirty="0" smtClean="0"/>
              <a:t>	</a:t>
            </a:r>
            <a:r>
              <a:rPr lang="bg-BG" sz="2400" b="1" dirty="0" smtClean="0"/>
              <a:t>Наблюдавани явления</a:t>
            </a:r>
            <a:endParaRPr lang="en-US" sz="2400" b="1" dirty="0" smtClean="0"/>
          </a:p>
          <a:p>
            <a:pPr>
              <a:buNone/>
            </a:pPr>
            <a:r>
              <a:rPr lang="bg-BG" b="1" dirty="0" smtClean="0"/>
              <a:t>		A</a:t>
            </a:r>
            <a:r>
              <a:rPr lang="bg-BG" dirty="0" smtClean="0"/>
              <a:t>BC					</a:t>
            </a:r>
            <a:r>
              <a:rPr lang="bg-BG" b="1" dirty="0" err="1" smtClean="0"/>
              <a:t>a</a:t>
            </a:r>
            <a:r>
              <a:rPr lang="bg-BG" dirty="0" err="1" smtClean="0"/>
              <a:t>bc</a:t>
            </a:r>
            <a:endParaRPr lang="bg-BG" dirty="0" smtClean="0"/>
          </a:p>
          <a:p>
            <a:pPr>
              <a:buNone/>
            </a:pPr>
            <a:r>
              <a:rPr lang="bg-BG" dirty="0"/>
              <a:t>	</a:t>
            </a:r>
            <a:r>
              <a:rPr lang="bg-BG" dirty="0" smtClean="0"/>
              <a:t>	   С 	        е причина на         с</a:t>
            </a:r>
            <a:endParaRPr lang="en-US" dirty="0" smtClean="0"/>
          </a:p>
          <a:p>
            <a:pPr>
              <a:buNone/>
            </a:pPr>
            <a:r>
              <a:rPr lang="bg-BG" b="1" dirty="0" smtClean="0"/>
              <a:t>		   </a:t>
            </a:r>
            <a:r>
              <a:rPr lang="bg-BG" u="sng" dirty="0" smtClean="0"/>
              <a:t>В	</a:t>
            </a:r>
            <a:r>
              <a:rPr lang="bg-BG" u="sng" dirty="0"/>
              <a:t> </a:t>
            </a:r>
            <a:r>
              <a:rPr lang="bg-BG" u="sng" dirty="0" smtClean="0"/>
              <a:t>       </a:t>
            </a:r>
            <a:r>
              <a:rPr lang="bg-BG" u="sng" dirty="0" smtClean="0"/>
              <a:t>е причина на         b</a:t>
            </a:r>
          </a:p>
          <a:p>
            <a:pPr>
              <a:buNone/>
            </a:pPr>
            <a:r>
              <a:rPr lang="bg-BG" b="1" dirty="0" smtClean="0"/>
              <a:t>		   А</a:t>
            </a:r>
            <a:r>
              <a:rPr lang="bg-BG" dirty="0" smtClean="0"/>
              <a:t>  е вероятна причина на  </a:t>
            </a:r>
            <a:r>
              <a:rPr lang="bg-BG" b="1" dirty="0" smtClean="0"/>
              <a:t>а.</a:t>
            </a:r>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g-BG" b="1" dirty="0" smtClean="0"/>
              <a:t>Метод на съпътстващите изменения:</a:t>
            </a:r>
            <a:endParaRPr lang="en-US" dirty="0"/>
          </a:p>
        </p:txBody>
      </p:sp>
      <p:sp>
        <p:nvSpPr>
          <p:cNvPr id="3" name="Content Placeholder 2"/>
          <p:cNvSpPr>
            <a:spLocks noGrp="1"/>
          </p:cNvSpPr>
          <p:nvPr>
            <p:ph idx="1"/>
          </p:nvPr>
        </p:nvSpPr>
        <p:spPr/>
        <p:txBody>
          <a:bodyPr/>
          <a:lstStyle/>
          <a:p>
            <a:pPr>
              <a:buNone/>
            </a:pPr>
            <a:r>
              <a:rPr lang="bg-BG" dirty="0" smtClean="0"/>
              <a:t>	Дефиниция:</a:t>
            </a:r>
          </a:p>
          <a:p>
            <a:pPr>
              <a:buNone/>
            </a:pPr>
            <a:r>
              <a:rPr lang="bg-BG" b="1" dirty="0" smtClean="0"/>
              <a:t>	Явление</a:t>
            </a:r>
            <a:r>
              <a:rPr lang="bg-BG" b="1" dirty="0"/>
              <a:t>, което се променя по някакъв начин във всеки случай, в който друго явление се променя по специфичен начин, е причина на това явление.</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Пример:</a:t>
            </a:r>
            <a:endParaRPr lang="en-US" dirty="0"/>
          </a:p>
        </p:txBody>
      </p:sp>
      <p:sp>
        <p:nvSpPr>
          <p:cNvPr id="3" name="Content Placeholder 2"/>
          <p:cNvSpPr>
            <a:spLocks noGrp="1"/>
          </p:cNvSpPr>
          <p:nvPr>
            <p:ph idx="1"/>
          </p:nvPr>
        </p:nvSpPr>
        <p:spPr/>
        <p:txBody>
          <a:bodyPr/>
          <a:lstStyle/>
          <a:p>
            <a:pPr>
              <a:buNone/>
            </a:pPr>
            <a:r>
              <a:rPr lang="bg-BG" dirty="0" smtClean="0"/>
              <a:t> 	</a:t>
            </a:r>
            <a:r>
              <a:rPr lang="bg-BG" sz="2400" dirty="0" smtClean="0"/>
              <a:t>Кардиологът се опитал да намери причината за високото кръвно налягане на господин Иванов. Той забелязал връзка между нивото на кръвното налягане и определени мозъчни вълни. Когато господин Иванов бил спокоен намалявало както кръвното му налягане, така и мозъчните вълни, докато когато бил нервен се увеличавали кръвното налягане и мозъчните вълни. Кардиологът заключил, че двата процеса са причинно свързани.</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g-BG" dirty="0" smtClean="0"/>
              <a:t>Схема на метода на съпътстващите изменения:</a:t>
            </a:r>
            <a:endParaRPr lang="en-US" dirty="0"/>
          </a:p>
        </p:txBody>
      </p:sp>
      <p:sp>
        <p:nvSpPr>
          <p:cNvPr id="3" name="Content Placeholder 2"/>
          <p:cNvSpPr>
            <a:spLocks noGrp="1"/>
          </p:cNvSpPr>
          <p:nvPr>
            <p:ph idx="1"/>
          </p:nvPr>
        </p:nvSpPr>
        <p:spPr/>
        <p:txBody>
          <a:bodyPr/>
          <a:lstStyle/>
          <a:p>
            <a:pPr>
              <a:buNone/>
            </a:pPr>
            <a:r>
              <a:rPr lang="bg-BG" sz="2400" b="1" dirty="0" smtClean="0"/>
              <a:t>	Предхождащи обстоятелства</a:t>
            </a:r>
            <a:r>
              <a:rPr lang="bg-BG" sz="2400" dirty="0" smtClean="0"/>
              <a:t>	</a:t>
            </a:r>
            <a:r>
              <a:rPr lang="bg-BG" sz="2400" b="1" dirty="0" smtClean="0"/>
              <a:t>Наблюдавани явления</a:t>
            </a:r>
            <a:endParaRPr lang="en-US" sz="2400" b="1" dirty="0" smtClean="0"/>
          </a:p>
          <a:p>
            <a:pPr>
              <a:buNone/>
            </a:pPr>
            <a:r>
              <a:rPr lang="bg-BG" b="1" dirty="0" smtClean="0"/>
              <a:t>		A</a:t>
            </a:r>
            <a:r>
              <a:rPr lang="en-US" b="1" dirty="0" smtClean="0"/>
              <a:t>+</a:t>
            </a:r>
            <a:r>
              <a:rPr lang="bg-BG" dirty="0" smtClean="0"/>
              <a:t>BC					</a:t>
            </a:r>
            <a:r>
              <a:rPr lang="bg-BG" b="1" dirty="0" smtClean="0"/>
              <a:t>a</a:t>
            </a:r>
            <a:r>
              <a:rPr lang="en-US" b="1" dirty="0" smtClean="0"/>
              <a:t>+</a:t>
            </a:r>
            <a:r>
              <a:rPr lang="bg-BG" dirty="0" err="1" smtClean="0"/>
              <a:t>bc</a:t>
            </a:r>
            <a:endParaRPr lang="en-US" dirty="0" smtClean="0"/>
          </a:p>
          <a:p>
            <a:pPr>
              <a:buNone/>
            </a:pPr>
            <a:r>
              <a:rPr lang="bg-BG" b="1" dirty="0" smtClean="0"/>
              <a:t>		</a:t>
            </a:r>
            <a:r>
              <a:rPr lang="bg-BG" b="1" u="sng" dirty="0" smtClean="0"/>
              <a:t>A</a:t>
            </a:r>
            <a:r>
              <a:rPr lang="en-US" b="1" u="sng" dirty="0" smtClean="0"/>
              <a:t>-</a:t>
            </a:r>
            <a:r>
              <a:rPr lang="en-US" u="sng" dirty="0" smtClean="0"/>
              <a:t>BC</a:t>
            </a:r>
            <a:r>
              <a:rPr lang="bg-BG" u="sng" dirty="0" smtClean="0"/>
              <a:t>					</a:t>
            </a:r>
            <a:r>
              <a:rPr lang="bg-BG" b="1" u="sng" dirty="0" smtClean="0"/>
              <a:t>a</a:t>
            </a:r>
            <a:r>
              <a:rPr lang="en-US" b="1" u="sng" dirty="0" smtClean="0"/>
              <a:t>-</a:t>
            </a:r>
            <a:r>
              <a:rPr lang="en-US" u="sng" dirty="0" err="1" smtClean="0"/>
              <a:t>bc</a:t>
            </a:r>
            <a:endParaRPr lang="en-US" u="sng" dirty="0" smtClean="0"/>
          </a:p>
          <a:p>
            <a:pPr>
              <a:buNone/>
            </a:pPr>
            <a:r>
              <a:rPr lang="bg-BG" b="1" dirty="0" smtClean="0"/>
              <a:t>		А</a:t>
            </a:r>
            <a:r>
              <a:rPr lang="bg-BG" dirty="0" smtClean="0"/>
              <a:t>  е вероятна причина на  </a:t>
            </a:r>
            <a:r>
              <a:rPr lang="bg-BG" b="1" dirty="0" smtClean="0"/>
              <a:t>а.</a:t>
            </a: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Задачи за тест:</a:t>
            </a:r>
            <a:endParaRPr lang="en-US" dirty="0"/>
          </a:p>
        </p:txBody>
      </p:sp>
      <p:sp>
        <p:nvSpPr>
          <p:cNvPr id="3" name="Content Placeholder 2"/>
          <p:cNvSpPr>
            <a:spLocks noGrp="1"/>
          </p:cNvSpPr>
          <p:nvPr>
            <p:ph idx="1"/>
          </p:nvPr>
        </p:nvSpPr>
        <p:spPr/>
        <p:txBody>
          <a:bodyPr>
            <a:normAutofit fontScale="70000" lnSpcReduction="20000"/>
          </a:bodyPr>
          <a:lstStyle/>
          <a:p>
            <a:pPr lvl="0">
              <a:buNone/>
            </a:pPr>
            <a:r>
              <a:rPr lang="en-US" b="1" dirty="0" smtClean="0"/>
              <a:t>	</a:t>
            </a:r>
            <a:r>
              <a:rPr lang="bg-BG" b="1" dirty="0" smtClean="0"/>
              <a:t>Да </a:t>
            </a:r>
            <a:r>
              <a:rPr lang="bg-BG" b="1" dirty="0"/>
              <a:t>разгледаме следният експеримент: нека да вземем една монета и едно птиче перо с еднаква тежест и да ги пуснем от една и съща височина. Монетата пада по-бързо, докато движението на перото е забавено. Нека след това ги поставим под стъклен похлупак и да изтеглим въздуха. Когато ги пуснем от една и съща височина двете тела падат с една и съща скорост. Изводът от експеримента е, че причината за забавянето на птичето перо е съпротивлението на въздуха. По кой индуктивен метод е направено заключението:</a:t>
            </a:r>
            <a:endParaRPr lang="en-US" dirty="0"/>
          </a:p>
          <a:p>
            <a:pPr>
              <a:buNone/>
            </a:pPr>
            <a:r>
              <a:rPr lang="bg-BG" b="1" dirty="0"/>
              <a:t> </a:t>
            </a:r>
            <a:endParaRPr lang="en-US" dirty="0"/>
          </a:p>
          <a:p>
            <a:pPr>
              <a:buNone/>
            </a:pPr>
            <a:r>
              <a:rPr lang="en-US" b="1" dirty="0" smtClean="0"/>
              <a:t>	</a:t>
            </a:r>
            <a:r>
              <a:rPr lang="bg-BG" b="1" dirty="0" smtClean="0"/>
              <a:t>А</a:t>
            </a:r>
            <a:r>
              <a:rPr lang="bg-BG" b="1" dirty="0"/>
              <a:t>)</a:t>
            </a:r>
            <a:r>
              <a:rPr lang="bg-BG" dirty="0"/>
              <a:t> метод на </a:t>
            </a:r>
            <a:r>
              <a:rPr lang="bg-BG" dirty="0" smtClean="0"/>
              <a:t>сходство</a:t>
            </a:r>
            <a:r>
              <a:rPr lang="en-US" dirty="0" smtClean="0"/>
              <a:t>	</a:t>
            </a:r>
            <a:r>
              <a:rPr lang="bg-BG" dirty="0"/>
              <a:t>		</a:t>
            </a:r>
            <a:r>
              <a:rPr lang="bg-BG" b="1" dirty="0"/>
              <a:t>Б)</a:t>
            </a:r>
            <a:r>
              <a:rPr lang="bg-BG" dirty="0"/>
              <a:t> метод на разлика</a:t>
            </a:r>
            <a:endParaRPr lang="en-US" dirty="0"/>
          </a:p>
          <a:p>
            <a:pPr>
              <a:buNone/>
            </a:pPr>
            <a:r>
              <a:rPr lang="en-US" b="1" dirty="0" smtClean="0"/>
              <a:t>	</a:t>
            </a:r>
            <a:r>
              <a:rPr lang="bg-BG" b="1" dirty="0" smtClean="0"/>
              <a:t>В</a:t>
            </a:r>
            <a:r>
              <a:rPr lang="bg-BG" b="1" dirty="0"/>
              <a:t>)</a:t>
            </a:r>
            <a:r>
              <a:rPr lang="bg-BG" dirty="0"/>
              <a:t> метод на съпътстващите </a:t>
            </a:r>
            <a:r>
              <a:rPr lang="bg-BG" dirty="0" smtClean="0"/>
              <a:t>изменения</a:t>
            </a:r>
            <a:r>
              <a:rPr lang="bg-BG" dirty="0"/>
              <a:t>	</a:t>
            </a:r>
            <a:r>
              <a:rPr lang="bg-BG" b="1" dirty="0"/>
              <a:t>Г)</a:t>
            </a:r>
            <a:r>
              <a:rPr lang="bg-BG" dirty="0"/>
              <a:t> метод на остатъците</a:t>
            </a:r>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rmAutofit fontScale="90000"/>
          </a:bodyPr>
          <a:lstStyle/>
          <a:p>
            <a:r>
              <a:rPr lang="bg-BG" sz="3600" b="1" dirty="0" smtClean="0"/>
              <a:t>Дефиниция:</a:t>
            </a:r>
            <a:r>
              <a:rPr lang="bg-BG" sz="2700" dirty="0" smtClean="0"/>
              <a:t/>
            </a:r>
            <a:br>
              <a:rPr lang="bg-BG" sz="2700" dirty="0" smtClean="0"/>
            </a:br>
            <a:r>
              <a:rPr lang="en-US" sz="3100" dirty="0" err="1" smtClean="0"/>
              <a:t>Индуктивни</a:t>
            </a:r>
            <a:r>
              <a:rPr lang="en-US" sz="3100" dirty="0" smtClean="0"/>
              <a:t> </a:t>
            </a:r>
            <a:r>
              <a:rPr lang="en-US" sz="3100" dirty="0" err="1"/>
              <a:t>са</a:t>
            </a:r>
            <a:r>
              <a:rPr lang="en-US" sz="3100" dirty="0"/>
              <a:t> </a:t>
            </a:r>
            <a:r>
              <a:rPr lang="en-US" sz="3100" dirty="0" err="1"/>
              <a:t>умозаключенията</a:t>
            </a:r>
            <a:r>
              <a:rPr lang="en-US" sz="3100" dirty="0"/>
              <a:t>, </a:t>
            </a:r>
            <a:r>
              <a:rPr lang="en-US" sz="3100" dirty="0" err="1"/>
              <a:t>при</a:t>
            </a:r>
            <a:r>
              <a:rPr lang="en-US" sz="3100" dirty="0"/>
              <a:t> </a:t>
            </a:r>
            <a:r>
              <a:rPr lang="en-US" sz="3100" dirty="0" err="1"/>
              <a:t>които</a:t>
            </a:r>
            <a:r>
              <a:rPr lang="en-US" sz="3100" dirty="0"/>
              <a:t> </a:t>
            </a:r>
            <a:r>
              <a:rPr lang="en-US" sz="3100" dirty="0" err="1"/>
              <a:t>изводът</a:t>
            </a:r>
            <a:r>
              <a:rPr lang="en-US" sz="3100" dirty="0"/>
              <a:t> </a:t>
            </a:r>
            <a:r>
              <a:rPr lang="en-US" sz="3100" dirty="0" err="1"/>
              <a:t>следва</a:t>
            </a:r>
            <a:r>
              <a:rPr lang="en-US" sz="3100" dirty="0"/>
              <a:t> с </a:t>
            </a:r>
            <a:r>
              <a:rPr lang="en-US" sz="3100" dirty="0" err="1"/>
              <a:t>някаква</a:t>
            </a:r>
            <a:r>
              <a:rPr lang="en-US" sz="3100" dirty="0"/>
              <a:t> </a:t>
            </a:r>
            <a:r>
              <a:rPr lang="en-US" sz="3100" dirty="0" err="1"/>
              <a:t>степен</a:t>
            </a:r>
            <a:r>
              <a:rPr lang="en-US" sz="3100" dirty="0"/>
              <a:t> </a:t>
            </a:r>
            <a:r>
              <a:rPr lang="en-US" sz="3100" dirty="0" err="1"/>
              <a:t>на</a:t>
            </a:r>
            <a:r>
              <a:rPr lang="en-US" sz="3100" dirty="0"/>
              <a:t> </a:t>
            </a:r>
            <a:r>
              <a:rPr lang="en-US" sz="3100" dirty="0" err="1"/>
              <a:t>вероятност</a:t>
            </a:r>
            <a:r>
              <a:rPr lang="en-US" sz="3100" dirty="0"/>
              <a:t> </a:t>
            </a:r>
            <a:r>
              <a:rPr lang="en-US" sz="3100" dirty="0" err="1"/>
              <a:t>от</a:t>
            </a:r>
            <a:r>
              <a:rPr lang="en-US" sz="3100" dirty="0"/>
              <a:t> </a:t>
            </a:r>
            <a:r>
              <a:rPr lang="en-US" sz="3100" dirty="0" err="1"/>
              <a:t>предпоставките</a:t>
            </a:r>
            <a:r>
              <a:rPr lang="en-US" sz="3100" dirty="0"/>
              <a:t>, а </a:t>
            </a:r>
            <a:r>
              <a:rPr lang="en-US" sz="3100" dirty="0" err="1"/>
              <a:t>не</a:t>
            </a:r>
            <a:r>
              <a:rPr lang="en-US" sz="3100" dirty="0"/>
              <a:t> с </a:t>
            </a:r>
            <a:r>
              <a:rPr lang="en-US" sz="3100" dirty="0" err="1"/>
              <a:t>логическа</a:t>
            </a:r>
            <a:r>
              <a:rPr lang="en-US" sz="3100" dirty="0"/>
              <a:t> </a:t>
            </a:r>
            <a:r>
              <a:rPr lang="en-US" sz="3100" dirty="0" err="1"/>
              <a:t>необходимост</a:t>
            </a:r>
            <a:r>
              <a:rPr lang="en-US" sz="3100" dirty="0"/>
              <a:t>.</a:t>
            </a:r>
          </a:p>
        </p:txBody>
      </p:sp>
      <p:sp>
        <p:nvSpPr>
          <p:cNvPr id="3" name="Content Placeholder 2"/>
          <p:cNvSpPr>
            <a:spLocks noGrp="1"/>
          </p:cNvSpPr>
          <p:nvPr>
            <p:ph idx="1"/>
          </p:nvPr>
        </p:nvSpPr>
        <p:spPr/>
        <p:txBody>
          <a:bodyPr/>
          <a:lstStyle/>
          <a:p>
            <a:endParaRPr lang="bg-BG" sz="2800" dirty="0" smtClean="0"/>
          </a:p>
          <a:p>
            <a:endParaRPr lang="bg-BG" sz="2800" dirty="0"/>
          </a:p>
          <a:p>
            <a:r>
              <a:rPr lang="bg-BG" sz="2800" b="1" dirty="0" smtClean="0"/>
              <a:t>Пример за индуктивно умозаключение:</a:t>
            </a:r>
          </a:p>
          <a:p>
            <a:pPr>
              <a:buNone/>
            </a:pPr>
            <a:endParaRPr lang="bg-BG" dirty="0"/>
          </a:p>
          <a:p>
            <a:pPr>
              <a:buNone/>
            </a:pPr>
            <a:r>
              <a:rPr lang="bg-BG" dirty="0" smtClean="0"/>
              <a:t>Печурката не съдържа хлорофил.</a:t>
            </a:r>
          </a:p>
          <a:p>
            <a:pPr>
              <a:buNone/>
            </a:pPr>
            <a:r>
              <a:rPr lang="bg-BG" u="sng" dirty="0" smtClean="0"/>
              <a:t>Манатарката не съдържа хлорофил.</a:t>
            </a:r>
          </a:p>
          <a:p>
            <a:pPr>
              <a:buNone/>
            </a:pPr>
            <a:r>
              <a:rPr lang="bg-BG" dirty="0" smtClean="0"/>
              <a:t>Гъбите не съдържат хлорофил.</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Задачи за </a:t>
            </a:r>
            <a:r>
              <a:rPr lang="bg-BG" dirty="0" smtClean="0"/>
              <a:t>казус</a:t>
            </a:r>
            <a:r>
              <a:rPr lang="bg-BG" dirty="0" smtClean="0"/>
              <a:t>:</a:t>
            </a:r>
            <a:endParaRPr lang="en-US" dirty="0"/>
          </a:p>
        </p:txBody>
      </p:sp>
      <p:sp>
        <p:nvSpPr>
          <p:cNvPr id="3" name="Content Placeholder 2"/>
          <p:cNvSpPr>
            <a:spLocks noGrp="1"/>
          </p:cNvSpPr>
          <p:nvPr>
            <p:ph idx="1"/>
          </p:nvPr>
        </p:nvSpPr>
        <p:spPr/>
        <p:txBody>
          <a:bodyPr>
            <a:normAutofit fontScale="70000" lnSpcReduction="20000"/>
          </a:bodyPr>
          <a:lstStyle/>
          <a:p>
            <a:pPr lvl="0">
              <a:buNone/>
            </a:pPr>
            <a:r>
              <a:rPr lang="bg-BG" b="1" dirty="0" smtClean="0"/>
              <a:t>	За </a:t>
            </a:r>
            <a:r>
              <a:rPr lang="bg-BG" b="1" dirty="0"/>
              <a:t>да определи ефективността на една петролна добавка тестващата фирма закупува две коли от една и съща марка, модел и година на производство. Всяка от тях се е движила 30 000 км. по един и същ път, при едни и същи условия, с един и същ бензин и масло, карана от един и същ шофьор. В маслото на едната кола е била прибавена петролната добавка, а в маслото на другата – не. В края на теста двата мотора са били проверени и се оказало, че този, на който е била прибавена добавката се е износил по-малко. Тестващата фирма направила извода, че добавката редуцира износването на мотора. </a:t>
            </a:r>
            <a:endParaRPr lang="en-US" dirty="0"/>
          </a:p>
          <a:p>
            <a:pPr>
              <a:buNone/>
            </a:pPr>
            <a:r>
              <a:rPr lang="bg-BG" b="1" dirty="0" smtClean="0"/>
              <a:t>	А</a:t>
            </a:r>
            <a:r>
              <a:rPr lang="bg-BG" b="1" dirty="0"/>
              <a:t>) Кой метод на Мил е бил използван? </a:t>
            </a:r>
            <a:endParaRPr lang="en-US" dirty="0"/>
          </a:p>
          <a:p>
            <a:pPr>
              <a:buNone/>
            </a:pPr>
            <a:r>
              <a:rPr lang="bg-BG" b="1" dirty="0" smtClean="0"/>
              <a:t>	Б</a:t>
            </a:r>
            <a:r>
              <a:rPr lang="bg-BG" b="1" dirty="0"/>
              <a:t>) Напишете предшестващите обстоятелства и наблюдаваните следствия.</a:t>
            </a:r>
            <a:endParaRPr lang="en-US" dirty="0"/>
          </a:p>
          <a:p>
            <a:pPr>
              <a:buNone/>
            </a:pPr>
            <a:r>
              <a:rPr lang="bg-BG" b="1" dirty="0"/>
              <a:t> </a:t>
            </a:r>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g-BG" sz="3600" b="1" dirty="0" smtClean="0"/>
              <a:t>Научна индукция:</a:t>
            </a:r>
            <a:r>
              <a:rPr lang="bg-BG" sz="3600" dirty="0" smtClean="0"/>
              <a:t/>
            </a:r>
            <a:br>
              <a:rPr lang="bg-BG" sz="3600" dirty="0" smtClean="0"/>
            </a:br>
            <a:r>
              <a:rPr lang="bg-BG" sz="3100" dirty="0" smtClean="0"/>
              <a:t>система от методи за откриване и доказване на причинно-следствени закономерности</a:t>
            </a:r>
            <a:endParaRPr lang="en-US" sz="3100" dirty="0"/>
          </a:p>
        </p:txBody>
      </p:sp>
      <p:sp>
        <p:nvSpPr>
          <p:cNvPr id="3" name="Content Placeholder 2"/>
          <p:cNvSpPr>
            <a:spLocks noGrp="1"/>
          </p:cNvSpPr>
          <p:nvPr>
            <p:ph idx="1"/>
          </p:nvPr>
        </p:nvSpPr>
        <p:spPr/>
        <p:txBody>
          <a:bodyPr/>
          <a:lstStyle/>
          <a:p>
            <a:r>
              <a:rPr lang="bg-BG" b="1" dirty="0" smtClean="0"/>
              <a:t>Причинно-следствени връзки (каузални зависимости)</a:t>
            </a:r>
          </a:p>
          <a:p>
            <a:pPr>
              <a:buNone/>
            </a:pPr>
            <a:r>
              <a:rPr lang="bg-BG" dirty="0" smtClean="0"/>
              <a:t>	</a:t>
            </a:r>
            <a:r>
              <a:rPr lang="bg-BG" sz="2400" dirty="0" smtClean="0"/>
              <a:t>Въпросите </a:t>
            </a:r>
            <a:r>
              <a:rPr lang="bg-BG" sz="2400" dirty="0"/>
              <a:t>за причинно-следствена връзка разглеждат </a:t>
            </a:r>
            <a:r>
              <a:rPr lang="bg-BG" sz="2400" dirty="0" smtClean="0"/>
              <a:t>условия (причини)</a:t>
            </a:r>
            <a:r>
              <a:rPr lang="bg-BG" sz="2400" dirty="0" smtClean="0"/>
              <a:t>, които влияят върху или </a:t>
            </a:r>
            <a:r>
              <a:rPr lang="bg-BG" sz="2400" dirty="0" smtClean="0"/>
              <a:t>създават</a:t>
            </a:r>
            <a:r>
              <a:rPr lang="bg-BG" sz="2400" dirty="0" smtClean="0"/>
              <a:t> </a:t>
            </a:r>
            <a:r>
              <a:rPr lang="bg-BG" sz="2400" dirty="0"/>
              <a:t>някои действия, събития или </a:t>
            </a:r>
            <a:r>
              <a:rPr lang="bg-BG" sz="2400" dirty="0" smtClean="0"/>
              <a:t>специфични </a:t>
            </a:r>
            <a:r>
              <a:rPr lang="bg-BG" sz="2400" dirty="0"/>
              <a:t>последствия (следствия). </a:t>
            </a:r>
            <a:endParaRPr lang="bg-BG" sz="2400" dirty="0" smtClean="0"/>
          </a:p>
          <a:p>
            <a:pPr>
              <a:buNone/>
            </a:pPr>
            <a:r>
              <a:rPr lang="bg-BG" sz="2400" b="1" dirty="0"/>
              <a:t>	</a:t>
            </a:r>
            <a:r>
              <a:rPr lang="bg-BG" sz="2400" b="1" dirty="0" smtClean="0"/>
              <a:t>Например:</a:t>
            </a:r>
          </a:p>
          <a:p>
            <a:pPr>
              <a:buNone/>
            </a:pPr>
            <a:r>
              <a:rPr lang="bg-BG" sz="2400" b="1" dirty="0"/>
              <a:t>	</a:t>
            </a:r>
            <a:r>
              <a:rPr lang="bg-BG" sz="2400" dirty="0" smtClean="0"/>
              <a:t>Убийството с огнестрелно оръжие е причина за смъртта.</a:t>
            </a:r>
          </a:p>
          <a:p>
            <a:pPr>
              <a:buNone/>
            </a:pPr>
            <a:r>
              <a:rPr lang="bg-BG" sz="2400" dirty="0"/>
              <a:t>	</a:t>
            </a:r>
            <a:r>
              <a:rPr lang="bg-BG" sz="2400" dirty="0" smtClean="0"/>
              <a:t>Наличието на кислород е условие за процес на горене.</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g-BG" b="1" dirty="0" smtClean="0"/>
              <a:t>Необходимо и достатъчно условие</a:t>
            </a:r>
            <a:endParaRPr lang="en-US" b="1" dirty="0"/>
          </a:p>
        </p:txBody>
      </p:sp>
      <p:sp>
        <p:nvSpPr>
          <p:cNvPr id="3" name="Content Placeholder 2"/>
          <p:cNvSpPr>
            <a:spLocks noGrp="1"/>
          </p:cNvSpPr>
          <p:nvPr>
            <p:ph idx="1"/>
          </p:nvPr>
        </p:nvSpPr>
        <p:spPr/>
        <p:txBody>
          <a:bodyPr>
            <a:normAutofit fontScale="92500" lnSpcReduction="20000"/>
          </a:bodyPr>
          <a:lstStyle/>
          <a:p>
            <a:pPr>
              <a:buNone/>
            </a:pPr>
            <a:r>
              <a:rPr lang="bg-BG" b="1" dirty="0" smtClean="0"/>
              <a:t>	</a:t>
            </a:r>
            <a:r>
              <a:rPr lang="bg-BG" sz="2800" b="1" dirty="0" smtClean="0"/>
              <a:t>Необходимо</a:t>
            </a:r>
            <a:r>
              <a:rPr lang="bg-BG" sz="2800" dirty="0" smtClean="0"/>
              <a:t> е условие, без което не може да настъпи определено събитие.</a:t>
            </a:r>
          </a:p>
          <a:p>
            <a:pPr>
              <a:buNone/>
            </a:pPr>
            <a:r>
              <a:rPr lang="bg-BG" dirty="0" smtClean="0"/>
              <a:t>	</a:t>
            </a:r>
            <a:r>
              <a:rPr lang="bg-BG" sz="2600" b="1" dirty="0" smtClean="0"/>
              <a:t>Например: </a:t>
            </a:r>
            <a:r>
              <a:rPr lang="bg-BG" sz="2400" dirty="0" smtClean="0"/>
              <a:t>Сексът </a:t>
            </a:r>
            <a:r>
              <a:rPr lang="bg-BG" sz="2400" dirty="0"/>
              <a:t>е необходима причина за </a:t>
            </a:r>
            <a:r>
              <a:rPr lang="bg-BG" sz="2400" dirty="0" smtClean="0"/>
              <a:t>естествена бременност.</a:t>
            </a:r>
          </a:p>
          <a:p>
            <a:pPr>
              <a:buNone/>
            </a:pPr>
            <a:r>
              <a:rPr lang="bg-BG" dirty="0" smtClean="0"/>
              <a:t>	</a:t>
            </a:r>
            <a:r>
              <a:rPr lang="bg-BG" sz="2800" b="1" dirty="0" smtClean="0"/>
              <a:t>Достатъчно</a:t>
            </a:r>
            <a:r>
              <a:rPr lang="bg-BG" sz="2800" dirty="0" smtClean="0"/>
              <a:t> е условие, което води до настъпването на определено събитие.</a:t>
            </a:r>
          </a:p>
          <a:p>
            <a:pPr>
              <a:buNone/>
            </a:pPr>
            <a:r>
              <a:rPr lang="bg-BG" sz="2800" b="1" dirty="0" smtClean="0"/>
              <a:t>	</a:t>
            </a:r>
            <a:r>
              <a:rPr lang="bg-BG" sz="2600" b="1" dirty="0" smtClean="0"/>
              <a:t>Например: </a:t>
            </a:r>
            <a:r>
              <a:rPr lang="bg-BG" sz="2600" dirty="0" smtClean="0"/>
              <a:t>Прострелването в сърцето с огнестрелно оръжие е причина за смъртта.</a:t>
            </a:r>
          </a:p>
          <a:p>
            <a:pPr>
              <a:buNone/>
            </a:pPr>
            <a:r>
              <a:rPr lang="bg-BG" sz="2600" dirty="0"/>
              <a:t>	</a:t>
            </a:r>
            <a:r>
              <a:rPr lang="bg-BG" sz="2600" b="1" dirty="0" smtClean="0"/>
              <a:t>Необходимо и достатъчно </a:t>
            </a:r>
            <a:r>
              <a:rPr lang="bg-BG" sz="2600" dirty="0" smtClean="0"/>
              <a:t>условие е комбинация от всички необходими и поне едно достатъчно. </a:t>
            </a:r>
            <a:endParaRPr lang="bg-BG" sz="2600" dirty="0" smtClean="0"/>
          </a:p>
          <a:p>
            <a:pPr>
              <a:buNone/>
            </a:pPr>
            <a:r>
              <a:rPr lang="bg-BG" sz="2600" b="1" dirty="0" smtClean="0"/>
              <a:t>	Например: </a:t>
            </a:r>
            <a:r>
              <a:rPr lang="bg-BG" sz="2400" dirty="0" smtClean="0"/>
              <a:t>Комбинацията </a:t>
            </a:r>
            <a:r>
              <a:rPr lang="bg-BG" sz="2400" dirty="0"/>
              <a:t>от гориво, запалване и компресия е </a:t>
            </a:r>
            <a:r>
              <a:rPr lang="bg-BG" sz="2400" dirty="0" smtClean="0"/>
              <a:t>необходимо и достатъчно </a:t>
            </a:r>
            <a:r>
              <a:rPr lang="bg-BG" sz="2400" dirty="0"/>
              <a:t>условие за работата на двигател с вътрешно </a:t>
            </a:r>
            <a:r>
              <a:rPr lang="bg-BG" sz="2400" dirty="0" smtClean="0"/>
              <a:t>горене.</a:t>
            </a:r>
          </a:p>
          <a:p>
            <a:pPr>
              <a:buNone/>
            </a:pPr>
            <a:endParaRPr lang="en-US"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Задачи за тест:</a:t>
            </a:r>
            <a:endParaRPr lang="en-US" dirty="0"/>
          </a:p>
        </p:txBody>
      </p:sp>
      <p:sp>
        <p:nvSpPr>
          <p:cNvPr id="3" name="Content Placeholder 2"/>
          <p:cNvSpPr>
            <a:spLocks noGrp="1"/>
          </p:cNvSpPr>
          <p:nvPr>
            <p:ph idx="1"/>
          </p:nvPr>
        </p:nvSpPr>
        <p:spPr/>
        <p:txBody>
          <a:bodyPr>
            <a:normAutofit fontScale="92500" lnSpcReduction="20000"/>
          </a:bodyPr>
          <a:lstStyle/>
          <a:p>
            <a:pPr lvl="0">
              <a:buNone/>
            </a:pPr>
            <a:r>
              <a:rPr lang="bg-BG" b="1" dirty="0" smtClean="0"/>
              <a:t>	Какво </a:t>
            </a:r>
            <a:r>
              <a:rPr lang="bg-BG" b="1" dirty="0"/>
              <a:t>е умозаключението „Някои от откритите досега метеорити, съдържат злато. Следователно има вероятност следващият метеорит да съдържа злато.”:</a:t>
            </a:r>
            <a:endParaRPr lang="en-US" dirty="0"/>
          </a:p>
          <a:p>
            <a:pPr>
              <a:buNone/>
            </a:pPr>
            <a:r>
              <a:rPr lang="bg-BG" dirty="0"/>
              <a:t> </a:t>
            </a:r>
            <a:endParaRPr lang="en-US" dirty="0"/>
          </a:p>
          <a:p>
            <a:pPr>
              <a:buNone/>
            </a:pPr>
            <a:r>
              <a:rPr lang="bg-BG" dirty="0" smtClean="0"/>
              <a:t>	А</a:t>
            </a:r>
            <a:r>
              <a:rPr lang="bg-BG" dirty="0"/>
              <a:t>) умозаключение по аналогия</a:t>
            </a:r>
            <a:endParaRPr lang="en-US" dirty="0"/>
          </a:p>
          <a:p>
            <a:pPr>
              <a:buNone/>
            </a:pPr>
            <a:r>
              <a:rPr lang="bg-BG" dirty="0" smtClean="0"/>
              <a:t>	Б</a:t>
            </a:r>
            <a:r>
              <a:rPr lang="bg-BG" dirty="0"/>
              <a:t>) дедуктивно</a:t>
            </a:r>
            <a:endParaRPr lang="en-US" dirty="0"/>
          </a:p>
          <a:p>
            <a:pPr>
              <a:buNone/>
            </a:pPr>
            <a:r>
              <a:rPr lang="bg-BG" dirty="0" smtClean="0"/>
              <a:t>	В</a:t>
            </a:r>
            <a:r>
              <a:rPr lang="bg-BG" dirty="0"/>
              <a:t>) индуктивно</a:t>
            </a:r>
            <a:endParaRPr lang="en-US" dirty="0"/>
          </a:p>
          <a:p>
            <a:pPr>
              <a:buNone/>
            </a:pPr>
            <a:r>
              <a:rPr lang="bg-BG" dirty="0" smtClean="0"/>
              <a:t>	Г</a:t>
            </a:r>
            <a:r>
              <a:rPr lang="bg-BG" dirty="0"/>
              <a:t>) неопределено</a:t>
            </a:r>
            <a:endParaRPr lang="en-US" dirty="0"/>
          </a:p>
          <a:p>
            <a:pPr>
              <a:buNone/>
            </a:pPr>
            <a:r>
              <a:rPr lang="en-US" dirty="0"/>
              <a: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Задачи за тест:</a:t>
            </a:r>
            <a:endParaRPr lang="en-US" dirty="0"/>
          </a:p>
        </p:txBody>
      </p:sp>
      <p:sp>
        <p:nvSpPr>
          <p:cNvPr id="3" name="Content Placeholder 2"/>
          <p:cNvSpPr>
            <a:spLocks noGrp="1"/>
          </p:cNvSpPr>
          <p:nvPr>
            <p:ph idx="1"/>
          </p:nvPr>
        </p:nvSpPr>
        <p:spPr/>
        <p:txBody>
          <a:bodyPr/>
          <a:lstStyle/>
          <a:p>
            <a:pPr lvl="0">
              <a:buNone/>
            </a:pPr>
            <a:r>
              <a:rPr lang="bg-BG" b="1" dirty="0" smtClean="0"/>
              <a:t>	Наличието </a:t>
            </a:r>
            <a:r>
              <a:rPr lang="bg-BG" b="1" dirty="0"/>
              <a:t>на светлина спрямо цъфтежа на цветята се явява:</a:t>
            </a:r>
            <a:endParaRPr lang="en-US" dirty="0"/>
          </a:p>
          <a:p>
            <a:pPr>
              <a:buNone/>
            </a:pPr>
            <a:r>
              <a:rPr lang="bg-BG" b="1" dirty="0" smtClean="0"/>
              <a:t>	</a:t>
            </a:r>
            <a:r>
              <a:rPr lang="bg-BG" b="1" dirty="0"/>
              <a:t> </a:t>
            </a:r>
            <a:endParaRPr lang="en-US" dirty="0"/>
          </a:p>
          <a:p>
            <a:pPr>
              <a:buNone/>
            </a:pPr>
            <a:r>
              <a:rPr lang="bg-BG" b="1" dirty="0" smtClean="0"/>
              <a:t>	А</a:t>
            </a:r>
            <a:r>
              <a:rPr lang="bg-BG" b="1" dirty="0"/>
              <a:t>)</a:t>
            </a:r>
            <a:r>
              <a:rPr lang="bg-BG" dirty="0"/>
              <a:t> достатъчно </a:t>
            </a:r>
            <a:r>
              <a:rPr lang="bg-BG" dirty="0" smtClean="0"/>
              <a:t>условие</a:t>
            </a:r>
          </a:p>
          <a:p>
            <a:pPr>
              <a:buNone/>
            </a:pPr>
            <a:r>
              <a:rPr lang="bg-BG" dirty="0"/>
              <a:t>	</a:t>
            </a:r>
            <a:r>
              <a:rPr lang="bg-BG" b="1" dirty="0"/>
              <a:t>Б)</a:t>
            </a:r>
            <a:r>
              <a:rPr lang="bg-BG" dirty="0"/>
              <a:t> необходимо условие</a:t>
            </a:r>
            <a:endParaRPr lang="en-US" dirty="0"/>
          </a:p>
          <a:p>
            <a:pPr>
              <a:buNone/>
            </a:pPr>
            <a:r>
              <a:rPr lang="bg-BG" b="1" dirty="0" smtClean="0"/>
              <a:t>	В</a:t>
            </a:r>
            <a:r>
              <a:rPr lang="bg-BG" b="1" dirty="0"/>
              <a:t>)</a:t>
            </a:r>
            <a:r>
              <a:rPr lang="bg-BG" dirty="0"/>
              <a:t> необходимо и достатъчно </a:t>
            </a:r>
            <a:r>
              <a:rPr lang="bg-BG" dirty="0" smtClean="0"/>
              <a:t>условие</a:t>
            </a:r>
          </a:p>
          <a:p>
            <a:pPr>
              <a:buNone/>
            </a:pPr>
            <a:r>
              <a:rPr lang="bg-BG" dirty="0"/>
              <a:t>	</a:t>
            </a:r>
            <a:r>
              <a:rPr lang="bg-BG" b="1" dirty="0"/>
              <a:t>Г</a:t>
            </a:r>
            <a:r>
              <a:rPr lang="bg-BG" b="1" dirty="0" smtClean="0"/>
              <a:t>)</a:t>
            </a:r>
            <a:r>
              <a:rPr lang="bg-BG" dirty="0" smtClean="0"/>
              <a:t> </a:t>
            </a:r>
            <a:r>
              <a:rPr lang="bg-BG" dirty="0"/>
              <a:t>нито едно от изброените</a:t>
            </a: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b="1" dirty="0" smtClean="0"/>
              <a:t>Метод на сходство</a:t>
            </a:r>
            <a:endParaRPr lang="en-US" b="1" dirty="0"/>
          </a:p>
        </p:txBody>
      </p:sp>
      <p:sp>
        <p:nvSpPr>
          <p:cNvPr id="3" name="Content Placeholder 2"/>
          <p:cNvSpPr>
            <a:spLocks noGrp="1"/>
          </p:cNvSpPr>
          <p:nvPr>
            <p:ph idx="1"/>
          </p:nvPr>
        </p:nvSpPr>
        <p:spPr/>
        <p:txBody>
          <a:bodyPr/>
          <a:lstStyle/>
          <a:p>
            <a:pPr>
              <a:buNone/>
            </a:pPr>
            <a:r>
              <a:rPr lang="bg-BG" dirty="0" smtClean="0"/>
              <a:t>	Дефиниция:</a:t>
            </a:r>
          </a:p>
          <a:p>
            <a:pPr>
              <a:buNone/>
            </a:pPr>
            <a:endParaRPr lang="bg-BG" dirty="0" smtClean="0"/>
          </a:p>
          <a:p>
            <a:pPr>
              <a:buNone/>
            </a:pPr>
            <a:r>
              <a:rPr lang="bg-BG" dirty="0" smtClean="0"/>
              <a:t>	</a:t>
            </a:r>
            <a:r>
              <a:rPr lang="bg-BG" b="1" dirty="0" smtClean="0"/>
              <a:t>Ако </a:t>
            </a:r>
            <a:r>
              <a:rPr lang="bg-BG" b="1" dirty="0"/>
              <a:t>два или повече случая на изследваното явление имат само едно общо обстоятелство, обстоятелството, което единствено се повтаря във всички случаи е причина на даденото </a:t>
            </a:r>
            <a:r>
              <a:rPr lang="bg-BG" b="1" dirty="0" smtClean="0"/>
              <a:t>явление.</a:t>
            </a:r>
            <a:endParaRPr lang="en-U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b="1" dirty="0" smtClean="0"/>
              <a:t>Пример:</a:t>
            </a:r>
            <a:endParaRPr lang="en-US" b="1" dirty="0"/>
          </a:p>
        </p:txBody>
      </p:sp>
      <p:sp>
        <p:nvSpPr>
          <p:cNvPr id="3" name="Content Placeholder 2"/>
          <p:cNvSpPr>
            <a:spLocks noGrp="1"/>
          </p:cNvSpPr>
          <p:nvPr>
            <p:ph idx="1"/>
          </p:nvPr>
        </p:nvSpPr>
        <p:spPr/>
        <p:txBody>
          <a:bodyPr>
            <a:normAutofit/>
          </a:bodyPr>
          <a:lstStyle/>
          <a:p>
            <a:pPr>
              <a:buNone/>
            </a:pPr>
            <a:r>
              <a:rPr lang="bg-BG" sz="2400" dirty="0" smtClean="0"/>
              <a:t>	Нека да допуснем, че група студенти се оплакват от болки в корема и лекарят търси причината за тяхното неразположение. Той ги разпитва какви храни са консумирали през деня. Оказва се, че всички са се хранили на различни места, но след лекции заедно са отишли да пият бира. Въз основа на тази информация лекарят направил извода, че вероятно консумацията на бира е причина за тяхното неразположение.</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b="1" dirty="0" smtClean="0"/>
              <a:t>Схема на метода на сходство:</a:t>
            </a:r>
            <a:endParaRPr lang="en-US" b="1" dirty="0"/>
          </a:p>
        </p:txBody>
      </p:sp>
      <p:sp>
        <p:nvSpPr>
          <p:cNvPr id="3" name="Content Placeholder 2"/>
          <p:cNvSpPr>
            <a:spLocks noGrp="1"/>
          </p:cNvSpPr>
          <p:nvPr>
            <p:ph idx="1"/>
          </p:nvPr>
        </p:nvSpPr>
        <p:spPr/>
        <p:txBody>
          <a:bodyPr>
            <a:normAutofit/>
          </a:bodyPr>
          <a:lstStyle/>
          <a:p>
            <a:pPr>
              <a:buNone/>
            </a:pPr>
            <a:r>
              <a:rPr lang="bg-BG" sz="2400" dirty="0" smtClean="0"/>
              <a:t>	</a:t>
            </a:r>
            <a:r>
              <a:rPr lang="bg-BG" sz="2400" b="1" dirty="0" smtClean="0"/>
              <a:t>Предхождащи обстоятелства</a:t>
            </a:r>
            <a:r>
              <a:rPr lang="bg-BG" sz="2400" dirty="0" smtClean="0"/>
              <a:t>	</a:t>
            </a:r>
            <a:r>
              <a:rPr lang="bg-BG" sz="2400" b="1" dirty="0" smtClean="0"/>
              <a:t>Наблюдавани </a:t>
            </a:r>
            <a:r>
              <a:rPr lang="bg-BG" sz="2400" b="1" dirty="0"/>
              <a:t>явления</a:t>
            </a:r>
            <a:endParaRPr lang="en-US" sz="2400" b="1" dirty="0"/>
          </a:p>
          <a:p>
            <a:pPr>
              <a:buNone/>
            </a:pPr>
            <a:r>
              <a:rPr lang="bg-BG" b="1" dirty="0" smtClean="0"/>
              <a:t>		A</a:t>
            </a:r>
            <a:r>
              <a:rPr lang="bg-BG" dirty="0" smtClean="0"/>
              <a:t>BC					</a:t>
            </a:r>
            <a:r>
              <a:rPr lang="bg-BG" b="1" dirty="0" err="1" smtClean="0"/>
              <a:t>a</a:t>
            </a:r>
            <a:r>
              <a:rPr lang="bg-BG" dirty="0" err="1" smtClean="0"/>
              <a:t>bc</a:t>
            </a:r>
            <a:endParaRPr lang="en-US" dirty="0"/>
          </a:p>
          <a:p>
            <a:pPr>
              <a:buNone/>
            </a:pPr>
            <a:r>
              <a:rPr lang="bg-BG" b="1" dirty="0" smtClean="0"/>
              <a:t>		</a:t>
            </a:r>
            <a:r>
              <a:rPr lang="bg-BG" b="1" u="sng" dirty="0" smtClean="0"/>
              <a:t>A</a:t>
            </a:r>
            <a:r>
              <a:rPr lang="bg-BG" u="sng" dirty="0" smtClean="0"/>
              <a:t>DE					</a:t>
            </a:r>
            <a:r>
              <a:rPr lang="bg-BG" b="1" u="sng" dirty="0" err="1" smtClean="0"/>
              <a:t>a</a:t>
            </a:r>
            <a:r>
              <a:rPr lang="bg-BG" u="sng" dirty="0" err="1" smtClean="0"/>
              <a:t>de</a:t>
            </a:r>
            <a:endParaRPr lang="en-US" u="sng" dirty="0"/>
          </a:p>
          <a:p>
            <a:pPr>
              <a:buNone/>
            </a:pPr>
            <a:r>
              <a:rPr lang="bg-BG" b="1" dirty="0" smtClean="0"/>
              <a:t>		А</a:t>
            </a:r>
            <a:r>
              <a:rPr lang="bg-BG" dirty="0" smtClean="0"/>
              <a:t>  </a:t>
            </a:r>
            <a:r>
              <a:rPr lang="bg-BG" dirty="0"/>
              <a:t>е вероятна причина на  </a:t>
            </a:r>
            <a:r>
              <a:rPr lang="bg-BG" b="1" dirty="0"/>
              <a:t>а.</a:t>
            </a:r>
            <a:endParaRPr lang="en-US" dirty="0"/>
          </a:p>
          <a:p>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102</Words>
  <Application>Microsoft Office PowerPoint</Application>
  <PresentationFormat>On-screen Show (4:3)</PresentationFormat>
  <Paragraphs>89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ИНДУКЦИЯ </vt:lpstr>
      <vt:lpstr>Дефиниция: Индуктивни са умозаключенията, при които изводът следва с някаква степен на вероятност от предпоставките, а не с логическа необходимост.</vt:lpstr>
      <vt:lpstr>Научна индукция: система от методи за откриване и доказване на причинно-следствени закономерности</vt:lpstr>
      <vt:lpstr>Необходимо и достатъчно условие</vt:lpstr>
      <vt:lpstr>Задачи за тест:</vt:lpstr>
      <vt:lpstr>Задачи за тест:</vt:lpstr>
      <vt:lpstr>Метод на сходство</vt:lpstr>
      <vt:lpstr>Пример:</vt:lpstr>
      <vt:lpstr>Схема на метода на сходство:</vt:lpstr>
      <vt:lpstr>Метод на разликата</vt:lpstr>
      <vt:lpstr>Пример:</vt:lpstr>
      <vt:lpstr>Схема на метода на разликата:</vt:lpstr>
      <vt:lpstr>Метод на остатъците</vt:lpstr>
      <vt:lpstr>Пример:</vt:lpstr>
      <vt:lpstr>Схема на метода на остатъците:</vt:lpstr>
      <vt:lpstr>Метод на съпътстващите изменения:</vt:lpstr>
      <vt:lpstr>Пример:</vt:lpstr>
      <vt:lpstr>Схема на метода на съпътстващите изменения:</vt:lpstr>
      <vt:lpstr>Задачи за тест:</vt:lpstr>
      <vt:lpstr>Задачи за казус:</vt:lpstr>
    </vt:vector>
  </TitlesOfParts>
  <Company>MY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ИНДУКЦИЯ </dc:title>
  <dc:creator>Dan</dc:creator>
  <cp:lastModifiedBy>Dan</cp:lastModifiedBy>
  <cp:revision>16</cp:revision>
  <dcterms:created xsi:type="dcterms:W3CDTF">2012-03-07T10:47:10Z</dcterms:created>
  <dcterms:modified xsi:type="dcterms:W3CDTF">2012-03-07T12:55:13Z</dcterms:modified>
</cp:coreProperties>
</file>