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085E1-429B-4E73-8ABE-816945E90D23}" type="datetimeFigureOut">
              <a:rPr lang="bg-BG" smtClean="0"/>
              <a:pPr/>
              <a:t>11.2.2012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D02E9-9C84-4202-848D-6DA637497678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ОПРЕДЕЛЕНИЕ И ДЕЛЕНИЕ НА ТЕРМИНИТЕ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bg-BG" dirty="0" smtClean="0"/>
              <a:t>Правила към 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bg-BG" u="sng" dirty="0" smtClean="0"/>
              <a:t>Делението трябва да е съразмерно</a:t>
            </a:r>
          </a:p>
          <a:p>
            <a:pPr>
              <a:spcAft>
                <a:spcPts val="1200"/>
              </a:spcAft>
              <a:buNone/>
            </a:pPr>
            <a:r>
              <a:rPr lang="bg-BG" sz="2800" dirty="0" smtClean="0"/>
              <a:t>Обединението на обемите на видовите термини трябва да съвпада с обема на родовия термин</a:t>
            </a:r>
          </a:p>
          <a:p>
            <a:pPr>
              <a:spcAft>
                <a:spcPts val="1200"/>
              </a:spcAft>
              <a:buNone/>
            </a:pPr>
            <a:r>
              <a:rPr lang="bg-BG" sz="2400" dirty="0" smtClean="0"/>
              <a:t>Пример: “Формите на държавно управление се делят на парламентарни монархии и републики.”</a:t>
            </a:r>
            <a:endParaRPr lang="bg-BG" sz="2400" u="sng" dirty="0" smtClean="0"/>
          </a:p>
          <a:p>
            <a:pPr>
              <a:spcAft>
                <a:spcPts val="1200"/>
              </a:spcAft>
            </a:pPr>
            <a:r>
              <a:rPr lang="bg-BG" u="sng" dirty="0" smtClean="0"/>
              <a:t>Основанието на делението трябва да е едно</a:t>
            </a:r>
          </a:p>
          <a:p>
            <a:pPr>
              <a:buNone/>
            </a:pPr>
            <a:r>
              <a:rPr lang="bg-BG" sz="2400" dirty="0" smtClean="0"/>
              <a:t>Пример: “Хората се делят на мъже, жени, деца и възрасни” (две основания – по пол и по възраст)</a:t>
            </a:r>
          </a:p>
          <a:p>
            <a:pPr>
              <a:buNone/>
            </a:pPr>
            <a:endParaRPr lang="bg-BG" sz="2800" dirty="0" smtClean="0"/>
          </a:p>
          <a:p>
            <a:pPr>
              <a:buNone/>
            </a:pPr>
            <a:endParaRPr lang="bg-BG" sz="2400" u="sng" dirty="0" smtClean="0"/>
          </a:p>
          <a:p>
            <a:pPr>
              <a:buNone/>
            </a:pPr>
            <a:endParaRPr lang="bg-BG" sz="2400" dirty="0" smtClean="0"/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89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u="sng" dirty="0" smtClean="0"/>
              <a:t>Класификация</a:t>
            </a:r>
            <a:r>
              <a:rPr lang="bg-BG" sz="3600" dirty="0" smtClean="0"/>
              <a:t> – процес на последователно деление.</a:t>
            </a:r>
            <a:endParaRPr lang="bg-BG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491880" y="105273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числа</a:t>
            </a:r>
            <a:endParaRPr lang="bg-BG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691680" y="198884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комплексни</a:t>
            </a:r>
            <a:endParaRPr lang="bg-BG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98884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реални</a:t>
            </a:r>
            <a:endParaRPr lang="bg-BG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331640" y="47971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bg-BG" dirty="0"/>
          </a:p>
        </p:txBody>
      </p:sp>
      <p:sp>
        <p:nvSpPr>
          <p:cNvPr id="8" name="TextBox 7"/>
          <p:cNvSpPr txBox="1"/>
          <p:nvPr/>
        </p:nvSpPr>
        <p:spPr>
          <a:xfrm>
            <a:off x="2915816" y="2996952"/>
            <a:ext cx="2252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рационални</a:t>
            </a:r>
            <a:endParaRPr lang="bg-BG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940152" y="2996952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ирационални</a:t>
            </a:r>
            <a:endParaRPr lang="bg-BG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619672" y="4221088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дроби</a:t>
            </a:r>
            <a:endParaRPr lang="bg-BG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429309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цели</a:t>
            </a:r>
            <a:endParaRPr lang="bg-BG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7904" y="551723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четни</a:t>
            </a:r>
            <a:endParaRPr lang="bg-BG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6732240" y="544522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dirty="0" smtClean="0"/>
              <a:t>нечетни</a:t>
            </a:r>
            <a:endParaRPr lang="bg-BG" sz="2800" dirty="0"/>
          </a:p>
        </p:txBody>
      </p:sp>
      <p:cxnSp>
        <p:nvCxnSpPr>
          <p:cNvPr id="21" name="Straight Connector 20"/>
          <p:cNvCxnSpPr>
            <a:stCxn id="4" idx="0"/>
            <a:endCxn id="3" idx="2"/>
          </p:cNvCxnSpPr>
          <p:nvPr/>
        </p:nvCxnSpPr>
        <p:spPr>
          <a:xfrm flipV="1">
            <a:off x="2843808" y="1575956"/>
            <a:ext cx="1188132" cy="412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3" idx="2"/>
            <a:endCxn id="6" idx="0"/>
          </p:cNvCxnSpPr>
          <p:nvPr/>
        </p:nvCxnSpPr>
        <p:spPr>
          <a:xfrm>
            <a:off x="4031940" y="1575956"/>
            <a:ext cx="1260140" cy="412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6" idx="2"/>
            <a:endCxn id="8" idx="0"/>
          </p:cNvCxnSpPr>
          <p:nvPr/>
        </p:nvCxnSpPr>
        <p:spPr>
          <a:xfrm flipH="1">
            <a:off x="4042125" y="2512060"/>
            <a:ext cx="1249955" cy="484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6" idx="2"/>
            <a:endCxn id="9" idx="0"/>
          </p:cNvCxnSpPr>
          <p:nvPr/>
        </p:nvCxnSpPr>
        <p:spPr>
          <a:xfrm>
            <a:off x="5292080" y="2512060"/>
            <a:ext cx="1764196" cy="4848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2" idx="0"/>
            <a:endCxn id="8" idx="2"/>
          </p:cNvCxnSpPr>
          <p:nvPr/>
        </p:nvCxnSpPr>
        <p:spPr>
          <a:xfrm flipV="1">
            <a:off x="2339752" y="3520172"/>
            <a:ext cx="1702373" cy="700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13" idx="0"/>
          </p:cNvCxnSpPr>
          <p:nvPr/>
        </p:nvCxnSpPr>
        <p:spPr>
          <a:xfrm>
            <a:off x="4042125" y="3520172"/>
            <a:ext cx="1682003" cy="772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4" idx="0"/>
            <a:endCxn id="13" idx="2"/>
          </p:cNvCxnSpPr>
          <p:nvPr/>
        </p:nvCxnSpPr>
        <p:spPr>
          <a:xfrm flipV="1">
            <a:off x="4355976" y="4816316"/>
            <a:ext cx="1368152" cy="700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5" idx="0"/>
            <a:endCxn id="13" idx="2"/>
          </p:cNvCxnSpPr>
          <p:nvPr/>
        </p:nvCxnSpPr>
        <p:spPr>
          <a:xfrm flipH="1" flipV="1">
            <a:off x="5724128" y="4816316"/>
            <a:ext cx="1836204" cy="628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bg-BG" dirty="0" smtClean="0"/>
              <a:t>Примерни тестови задачи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256584"/>
          </a:xfrm>
        </p:spPr>
        <p:txBody>
          <a:bodyPr/>
          <a:lstStyle/>
          <a:p>
            <a:pPr marL="0" lvl="0" indent="0">
              <a:spcAft>
                <a:spcPts val="600"/>
              </a:spcAft>
            </a:pPr>
            <a:r>
              <a:rPr lang="en-US" sz="2800" dirty="0" smtClean="0"/>
              <a:t> </a:t>
            </a:r>
            <a:r>
              <a:rPr lang="bg-BG" sz="2800" dirty="0" smtClean="0"/>
              <a:t>Каква е грешката в определението„Четно </a:t>
            </a:r>
            <a:r>
              <a:rPr lang="bg-BG" sz="2800" dirty="0"/>
              <a:t>число </a:t>
            </a:r>
            <a:r>
              <a:rPr lang="bg-BG" sz="2800" dirty="0" smtClean="0"/>
              <a:t>е</a:t>
            </a:r>
            <a:r>
              <a:rPr lang="en-US" sz="2800" dirty="0" smtClean="0"/>
              <a:t> </a:t>
            </a:r>
            <a:r>
              <a:rPr lang="bg-BG" sz="2800" dirty="0" smtClean="0"/>
              <a:t>число</a:t>
            </a:r>
            <a:r>
              <a:rPr lang="bg-BG" sz="2800" dirty="0"/>
              <a:t>, което се дели на </a:t>
            </a:r>
            <a:r>
              <a:rPr lang="bg-BG" sz="2800" dirty="0" smtClean="0"/>
              <a:t>4”?:</a:t>
            </a:r>
            <a:endParaRPr lang="bg-BG" sz="2800" dirty="0"/>
          </a:p>
          <a:p>
            <a:pPr>
              <a:buNone/>
            </a:pPr>
            <a:r>
              <a:rPr lang="bg-BG" sz="2400" dirty="0" smtClean="0"/>
              <a:t>А</a:t>
            </a:r>
            <a:r>
              <a:rPr lang="bg-BG" sz="2400" dirty="0"/>
              <a:t>) тясно определение	</a:t>
            </a:r>
            <a:r>
              <a:rPr lang="bg-BG" sz="2400" dirty="0" smtClean="0"/>
              <a:t>Б</a:t>
            </a:r>
            <a:r>
              <a:rPr lang="bg-BG" sz="2400" dirty="0"/>
              <a:t>) широко </a:t>
            </a:r>
            <a:r>
              <a:rPr lang="bg-BG" sz="2400" dirty="0" smtClean="0"/>
              <a:t>определение</a:t>
            </a:r>
          </a:p>
          <a:p>
            <a:pPr>
              <a:buNone/>
            </a:pPr>
            <a:r>
              <a:rPr lang="bg-BG" sz="2400" dirty="0" smtClean="0"/>
              <a:t>В</a:t>
            </a:r>
            <a:r>
              <a:rPr lang="bg-BG" sz="2400" dirty="0"/>
              <a:t>) порочен кръг		</a:t>
            </a:r>
            <a:r>
              <a:rPr lang="bg-BG" sz="2400" dirty="0" smtClean="0"/>
              <a:t>Г</a:t>
            </a:r>
            <a:r>
              <a:rPr lang="bg-BG" sz="2400" dirty="0"/>
              <a:t>) отрицателно </a:t>
            </a:r>
            <a:r>
              <a:rPr lang="bg-BG" sz="2400" dirty="0" smtClean="0"/>
              <a:t>определение</a:t>
            </a:r>
            <a:endParaRPr lang="en-US" sz="2400" dirty="0" smtClean="0"/>
          </a:p>
          <a:p>
            <a:pPr>
              <a:spcAft>
                <a:spcPts val="1200"/>
              </a:spcAft>
              <a:buNone/>
            </a:pPr>
            <a:endParaRPr lang="bg-BG" sz="2400" dirty="0"/>
          </a:p>
          <a:p>
            <a:pPr marL="0" lvl="0" indent="0">
              <a:spcAft>
                <a:spcPts val="1200"/>
              </a:spcAft>
            </a:pPr>
            <a:r>
              <a:rPr lang="en-US" sz="2800" dirty="0" smtClean="0"/>
              <a:t> </a:t>
            </a:r>
            <a:r>
              <a:rPr lang="bg-BG" sz="2800" dirty="0" smtClean="0"/>
              <a:t>Каква е грешката в определението</a:t>
            </a:r>
            <a:r>
              <a:rPr lang="bg-BG" sz="2800" dirty="0"/>
              <a:t>„Дървото е твърдо вещество, което не </a:t>
            </a:r>
            <a:r>
              <a:rPr lang="bg-BG" sz="2800" dirty="0" smtClean="0"/>
              <a:t>е</a:t>
            </a:r>
            <a:r>
              <a:rPr lang="en-US" sz="2800" dirty="0" smtClean="0"/>
              <a:t> </a:t>
            </a:r>
            <a:r>
              <a:rPr lang="bg-BG" sz="2800" dirty="0" smtClean="0"/>
              <a:t>електропроводимо.”?:</a:t>
            </a:r>
            <a:endParaRPr lang="en-US" sz="2800" dirty="0" smtClean="0"/>
          </a:p>
          <a:p>
            <a:pPr>
              <a:buNone/>
            </a:pPr>
            <a:r>
              <a:rPr lang="bg-BG" sz="2400" dirty="0" smtClean="0"/>
              <a:t>А) тясно определение	Б) широко определение</a:t>
            </a:r>
          </a:p>
          <a:p>
            <a:pPr>
              <a:buNone/>
            </a:pPr>
            <a:r>
              <a:rPr lang="bg-BG" sz="2400" dirty="0" smtClean="0"/>
              <a:t>В</a:t>
            </a:r>
            <a:r>
              <a:rPr lang="bg-BG" sz="2400" dirty="0"/>
              <a:t>) порочен кръг		</a:t>
            </a:r>
            <a:r>
              <a:rPr lang="bg-BG" sz="2400" dirty="0" smtClean="0"/>
              <a:t>Г</a:t>
            </a:r>
            <a:r>
              <a:rPr lang="bg-BG" sz="2400" dirty="0"/>
              <a:t>) отрицателно определение</a:t>
            </a:r>
            <a:endParaRPr lang="bg-BG" sz="2400" dirty="0" smtClean="0"/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Примерни тестови задачи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bg-BG" sz="2800" dirty="0" smtClean="0"/>
              <a:t>Кое от следните определения е логически правилно?</a:t>
            </a:r>
          </a:p>
          <a:p>
            <a:pPr>
              <a:buNone/>
            </a:pPr>
            <a:r>
              <a:rPr lang="bg-BG" sz="2400" dirty="0"/>
              <a:t>А) „Окръжността е геометрична фигура.”</a:t>
            </a:r>
          </a:p>
          <a:p>
            <a:pPr>
              <a:buNone/>
            </a:pPr>
            <a:r>
              <a:rPr lang="bg-BG" sz="2400" dirty="0" smtClean="0"/>
              <a:t>Б</a:t>
            </a:r>
            <a:r>
              <a:rPr lang="bg-BG" sz="2400" dirty="0"/>
              <a:t>) „Психологията е </a:t>
            </a:r>
            <a:r>
              <a:rPr lang="bg-BG" sz="2400" dirty="0" smtClean="0"/>
              <a:t>наука за депресиите.”</a:t>
            </a:r>
            <a:endParaRPr lang="bg-BG" sz="2400" dirty="0"/>
          </a:p>
          <a:p>
            <a:pPr>
              <a:buNone/>
            </a:pPr>
            <a:r>
              <a:rPr lang="bg-BG" sz="2400" dirty="0" smtClean="0"/>
              <a:t>В</a:t>
            </a:r>
            <a:r>
              <a:rPr lang="bg-BG" sz="2400" dirty="0"/>
              <a:t>) </a:t>
            </a:r>
            <a:r>
              <a:rPr lang="bg-BG" sz="2400" dirty="0" smtClean="0"/>
              <a:t>„Хищниците са животни, които водят хищнически начин на живот.”</a:t>
            </a:r>
          </a:p>
          <a:p>
            <a:pPr>
              <a:buNone/>
            </a:pPr>
            <a:r>
              <a:rPr lang="bg-BG" sz="2400" dirty="0" smtClean="0"/>
              <a:t> Г) „Сферата е геометрична фигура, която се получава чрез завъртане на полуокръжността около диаметъра.”</a:t>
            </a:r>
            <a:endParaRPr lang="bg-BG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Примерни тестови задачи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1200"/>
              </a:spcAft>
            </a:pPr>
            <a:r>
              <a:rPr lang="bg-BG" dirty="0"/>
              <a:t>Кое от следните деления е логически </a:t>
            </a:r>
            <a:r>
              <a:rPr lang="bg-BG" dirty="0" smtClean="0"/>
              <a:t>правилно?:</a:t>
            </a:r>
            <a:endParaRPr lang="bg-BG" dirty="0"/>
          </a:p>
          <a:p>
            <a:pPr>
              <a:buNone/>
            </a:pPr>
            <a:r>
              <a:rPr lang="bg-BG" sz="2600" dirty="0" smtClean="0"/>
              <a:t>А</a:t>
            </a:r>
            <a:r>
              <a:rPr lang="bg-BG" sz="2600" dirty="0"/>
              <a:t>) „Колите се делят на скъпи и бавни.”</a:t>
            </a:r>
          </a:p>
          <a:p>
            <a:pPr>
              <a:buNone/>
            </a:pPr>
            <a:r>
              <a:rPr lang="bg-BG" sz="2600" dirty="0"/>
              <a:t>Б) „Преподавателите се делят на талантливи, посредствени и корумпирани.”</a:t>
            </a:r>
          </a:p>
          <a:p>
            <a:pPr>
              <a:buNone/>
            </a:pPr>
            <a:r>
              <a:rPr lang="bg-BG" sz="2600" dirty="0"/>
              <a:t>В) „Понятията по обем биват единични, общи и нулеви.”</a:t>
            </a:r>
          </a:p>
          <a:p>
            <a:pPr>
              <a:buNone/>
            </a:pPr>
            <a:r>
              <a:rPr lang="bg-BG" sz="2600" dirty="0"/>
              <a:t>Г) „Животните се делят на гръбначни и влечуги.”</a:t>
            </a:r>
          </a:p>
          <a:p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Примерни задачи за казус: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  <a:buNone/>
            </a:pPr>
            <a:r>
              <a:rPr lang="bg-BG" sz="3500" dirty="0"/>
              <a:t>Правилни ли са деленията? Ако не, каква грешка е допусната?</a:t>
            </a:r>
          </a:p>
          <a:p>
            <a:pPr marL="0" indent="-457200">
              <a:spcAft>
                <a:spcPts val="600"/>
              </a:spcAft>
            </a:pPr>
            <a:r>
              <a:rPr lang="bg-BG" sz="2600" dirty="0" smtClean="0"/>
              <a:t>„ </a:t>
            </a:r>
            <a:r>
              <a:rPr lang="bg-BG" sz="2600" dirty="0"/>
              <a:t>Литературните произведения се делят на приключенски и безинтересни.”</a:t>
            </a:r>
          </a:p>
          <a:p>
            <a:pPr marL="0" indent="-457200">
              <a:spcAft>
                <a:spcPts val="600"/>
              </a:spcAft>
            </a:pPr>
            <a:r>
              <a:rPr lang="bg-BG" sz="2600" dirty="0" smtClean="0"/>
              <a:t>„</a:t>
            </a:r>
            <a:r>
              <a:rPr lang="bg-BG" sz="2600" dirty="0"/>
              <a:t>Четириъгълниците се делят на правоъгълник, ромб, квадрат и трапец.” </a:t>
            </a:r>
          </a:p>
          <a:p>
            <a:pPr marL="0" indent="-457200">
              <a:spcAft>
                <a:spcPts val="600"/>
              </a:spcAft>
            </a:pPr>
            <a:r>
              <a:rPr lang="bg-BG" sz="2600" dirty="0" smtClean="0"/>
              <a:t>„Горите биват широколистни,иглолистни и смесени”</a:t>
            </a:r>
            <a:endParaRPr lang="bg-BG" sz="2600" dirty="0"/>
          </a:p>
          <a:p>
            <a:pPr marL="0" indent="-457200">
              <a:spcAft>
                <a:spcPts val="600"/>
              </a:spcAft>
            </a:pPr>
            <a:r>
              <a:rPr lang="bg-BG" sz="2600" dirty="0" smtClean="0"/>
              <a:t>„Съгласните са звучни, беззвучни и меки.”</a:t>
            </a:r>
            <a:endParaRPr lang="bg-BG" sz="2600" dirty="0"/>
          </a:p>
          <a:p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СЪЩНОСТ И СТРУКТУРА НА ОПРЕДЕЛЕНИЕТО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u="sng" dirty="0" smtClean="0"/>
              <a:t>Дефиниция</a:t>
            </a:r>
            <a:r>
              <a:rPr lang="bg-BG" dirty="0" smtClean="0"/>
              <a:t> - </a:t>
            </a:r>
            <a:r>
              <a:rPr lang="bg-BG" dirty="0"/>
              <a:t>Определението е логическата операция, с която се разкрива съдържанието на термините чрез други термини</a:t>
            </a:r>
            <a:r>
              <a:rPr lang="bg-BG" dirty="0" smtClean="0"/>
              <a:t>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Пример: “квадрат” – “правоъгълник с равни страни”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определението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dirty="0" smtClean="0"/>
              <a:t>определян термин – определящ термин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bg-BG" dirty="0" smtClean="0"/>
              <a:t>(</a:t>
            </a:r>
            <a:r>
              <a:rPr lang="en-US" dirty="0" err="1" smtClean="0"/>
              <a:t>definiendum</a:t>
            </a:r>
            <a:r>
              <a:rPr lang="en-US" dirty="0" smtClean="0"/>
              <a:t>)	        (</a:t>
            </a:r>
            <a:r>
              <a:rPr lang="en-US" dirty="0" err="1" smtClean="0"/>
              <a:t>definiens</a:t>
            </a:r>
            <a:r>
              <a:rPr lang="en-US" dirty="0" smtClean="0"/>
              <a:t>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“</a:t>
            </a:r>
            <a:r>
              <a:rPr lang="bg-BG" dirty="0" smtClean="0"/>
              <a:t>квадрат” – ”правоъгълник с равни страни”</a:t>
            </a:r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844824"/>
            <a:ext cx="4499992" cy="36687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2" y="188640"/>
            <a:ext cx="87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2800" cap="all" dirty="0" smtClean="0"/>
              <a:t>Най-близък род и видово отличие</a:t>
            </a:r>
            <a:endParaRPr lang="bg-BG" sz="2800" cap="all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1052736"/>
            <a:ext cx="763284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bg-BG" sz="2400" u="sng" dirty="0" smtClean="0"/>
              <a:t>Дефиниция</a:t>
            </a:r>
            <a:r>
              <a:rPr lang="bg-BG" sz="2400" dirty="0" smtClean="0"/>
              <a:t>:</a:t>
            </a:r>
          </a:p>
          <a:p>
            <a:r>
              <a:rPr lang="bg-BG" sz="2400" dirty="0" smtClean="0"/>
              <a:t>“триъгълник” – “пространствена фигура с три страни”</a:t>
            </a:r>
            <a:endParaRPr lang="bg-BG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2276872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b="1" dirty="0"/>
              <a:t>Р</a:t>
            </a:r>
            <a:r>
              <a:rPr lang="bg-BG" sz="2400" b="1" dirty="0" smtClean="0"/>
              <a:t>од</a:t>
            </a:r>
            <a:r>
              <a:rPr lang="bg-BG" sz="2400" dirty="0" smtClean="0"/>
              <a:t> – “пространствена фигура”</a:t>
            </a:r>
          </a:p>
          <a:p>
            <a:r>
              <a:rPr lang="bg-BG" sz="2400" b="1" dirty="0" smtClean="0"/>
              <a:t>Вид</a:t>
            </a:r>
            <a:r>
              <a:rPr lang="bg-BG" sz="2400" dirty="0" smtClean="0"/>
              <a:t> – “триъгълник”</a:t>
            </a:r>
          </a:p>
          <a:p>
            <a:endParaRPr lang="bg-BG" sz="2400" dirty="0"/>
          </a:p>
          <a:p>
            <a:r>
              <a:rPr lang="bg-BG" sz="2400" b="1" dirty="0" smtClean="0"/>
              <a:t>Видово отличие</a:t>
            </a:r>
            <a:r>
              <a:rPr lang="bg-BG" sz="2400" dirty="0" smtClean="0"/>
              <a:t> – “с три страни”</a:t>
            </a:r>
            <a:endParaRPr lang="bg-BG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79512" y="5301208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dirty="0" smtClean="0"/>
              <a:t>Определяемо</a:t>
            </a:r>
            <a:endParaRPr lang="bg-BG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616530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“триъгълник” – “</a:t>
            </a:r>
            <a:r>
              <a:rPr lang="bg-BG" sz="2400" u="sng" dirty="0" smtClean="0"/>
              <a:t>пространствена фигура</a:t>
            </a:r>
            <a:r>
              <a:rPr lang="bg-BG" sz="2400" dirty="0" smtClean="0"/>
              <a:t>    </a:t>
            </a:r>
            <a:r>
              <a:rPr lang="bg-BG" sz="2400" u="sng" dirty="0" smtClean="0"/>
              <a:t>с три страни</a:t>
            </a:r>
            <a:r>
              <a:rPr lang="bg-BG" sz="2400" dirty="0" smtClean="0"/>
              <a:t>”</a:t>
            </a:r>
            <a:endParaRPr lang="bg-BG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635896" y="5805264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dirty="0"/>
              <a:t>Р</a:t>
            </a:r>
            <a:r>
              <a:rPr lang="bg-BG" sz="2200" dirty="0" smtClean="0"/>
              <a:t>од</a:t>
            </a:r>
            <a:endParaRPr lang="bg-BG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5652120" y="5805264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200" dirty="0" smtClean="0"/>
              <a:t>Видова отлика</a:t>
            </a:r>
            <a:endParaRPr lang="bg-BG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067944" y="5229200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/>
              <a:t>О</a:t>
            </a:r>
            <a:r>
              <a:rPr lang="bg-BG" sz="2400" dirty="0" smtClean="0"/>
              <a:t>пределящо</a:t>
            </a:r>
            <a:endParaRPr lang="bg-BG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u="sng" dirty="0" smtClean="0"/>
              <a:t>Някои видове определения</a:t>
            </a:r>
            <a:endParaRPr lang="bg-B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bg-BG" u="sng" dirty="0" smtClean="0"/>
              <a:t>Генетично определение</a:t>
            </a:r>
          </a:p>
          <a:p>
            <a:pPr>
              <a:buNone/>
            </a:pPr>
            <a:r>
              <a:rPr lang="bg-BG" sz="2400" dirty="0" smtClean="0"/>
              <a:t>“Водата е химично съединение, получено чрез свързването на два атома водород с един атом кислород”</a:t>
            </a:r>
          </a:p>
          <a:p>
            <a:pPr>
              <a:spcAft>
                <a:spcPts val="600"/>
              </a:spcAft>
            </a:pPr>
            <a:r>
              <a:rPr lang="bg-BG" u="sng" dirty="0" smtClean="0"/>
              <a:t>Операционално определение</a:t>
            </a:r>
          </a:p>
          <a:p>
            <a:pPr>
              <a:buNone/>
            </a:pPr>
            <a:r>
              <a:rPr lang="bg-BG" sz="2400" dirty="0" smtClean="0"/>
              <a:t>“Киселината </a:t>
            </a:r>
            <a:r>
              <a:rPr lang="bg-BG" sz="2400" dirty="0"/>
              <a:t>е  течност, в която като потопим лакмусова хартия, тя се оцветява в червено</a:t>
            </a:r>
            <a:r>
              <a:rPr lang="bg-BG" sz="2400" dirty="0" smtClean="0"/>
              <a:t>.”</a:t>
            </a:r>
            <a:endParaRPr lang="bg-BG" dirty="0" smtClean="0"/>
          </a:p>
          <a:p>
            <a:pPr>
              <a:spcAft>
                <a:spcPts val="600"/>
              </a:spcAft>
            </a:pPr>
            <a:r>
              <a:rPr lang="bg-BG" u="sng" dirty="0" smtClean="0"/>
              <a:t>Функционално определение</a:t>
            </a:r>
          </a:p>
          <a:p>
            <a:pPr>
              <a:buNone/>
            </a:pPr>
            <a:r>
              <a:rPr lang="bg-BG" sz="2400" dirty="0" smtClean="0"/>
              <a:t>“Барометърът </a:t>
            </a:r>
            <a:r>
              <a:rPr lang="bg-BG" sz="2400" dirty="0"/>
              <a:t>е измервателен уред, с който се измерва атмосферното налягане.”</a:t>
            </a:r>
            <a:endParaRPr lang="bg-BG" sz="2400" dirty="0" smtClean="0"/>
          </a:p>
          <a:p>
            <a:pPr>
              <a:buNone/>
            </a:pPr>
            <a:endParaRPr lang="bg-BG" dirty="0"/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Правила към определението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u="sng" dirty="0" smtClean="0"/>
              <a:t>Определението не трябва да е кръгово</a:t>
            </a:r>
          </a:p>
          <a:p>
            <a:pPr>
              <a:buNone/>
            </a:pPr>
            <a:endParaRPr lang="bg-BG" sz="2800" dirty="0" smtClean="0"/>
          </a:p>
          <a:p>
            <a:pPr>
              <a:buNone/>
            </a:pPr>
            <a:r>
              <a:rPr lang="bg-BG" sz="2800" dirty="0" smtClean="0"/>
              <a:t>Определяният термин не трябва да участва определящия термин.</a:t>
            </a:r>
          </a:p>
          <a:p>
            <a:pPr>
              <a:buNone/>
            </a:pPr>
            <a:endParaRPr lang="bg-BG" sz="2400" dirty="0" smtClean="0"/>
          </a:p>
          <a:p>
            <a:pPr>
              <a:buNone/>
            </a:pPr>
            <a:r>
              <a:rPr lang="bg-BG" sz="2800" dirty="0" smtClean="0"/>
              <a:t>Пример: “Логиката е наука, която изучава логическото.”</a:t>
            </a:r>
          </a:p>
          <a:p>
            <a:pPr>
              <a:buNone/>
            </a:pPr>
            <a:endParaRPr lang="bg-BG" sz="2400" dirty="0" smtClean="0"/>
          </a:p>
          <a:p>
            <a:pPr>
              <a:buNone/>
            </a:pPr>
            <a:endParaRPr lang="bg-BG" sz="2400" dirty="0" smtClean="0"/>
          </a:p>
          <a:p>
            <a:pPr>
              <a:buNone/>
            </a:pPr>
            <a:endParaRPr lang="bg-BG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bg-BG" dirty="0" smtClean="0"/>
              <a:t>Правила към определението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76064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bg-BG" u="sng" dirty="0" smtClean="0"/>
              <a:t>Определението трябва да е съразмерно</a:t>
            </a:r>
          </a:p>
          <a:p>
            <a:pPr>
              <a:spcAft>
                <a:spcPts val="1200"/>
              </a:spcAft>
              <a:buNone/>
            </a:pPr>
            <a:r>
              <a:rPr lang="bg-BG" sz="2800" dirty="0" smtClean="0"/>
              <a:t>Обемът на определяния термин трябва да същия като обема на определящия термин.</a:t>
            </a:r>
          </a:p>
          <a:p>
            <a:pPr>
              <a:spcAft>
                <a:spcPts val="600"/>
              </a:spcAft>
              <a:buNone/>
            </a:pPr>
            <a:r>
              <a:rPr lang="bg-BG" sz="2800" b="1" i="1" dirty="0" smtClean="0"/>
              <a:t>Тясно определение:</a:t>
            </a:r>
            <a:r>
              <a:rPr lang="bg-BG" sz="2800" dirty="0" smtClean="0"/>
              <a:t> Обемът на определящото е по-тесен от обема на определяното.</a:t>
            </a:r>
          </a:p>
          <a:p>
            <a:pPr>
              <a:spcAft>
                <a:spcPts val="1200"/>
              </a:spcAft>
              <a:buNone/>
            </a:pPr>
            <a:r>
              <a:rPr lang="bg-BG" sz="2400" dirty="0" smtClean="0"/>
              <a:t>Пример: “Триъгълникът е равнинна фигура с три равни страни”</a:t>
            </a:r>
            <a:endParaRPr lang="bg-BG" sz="2400" dirty="0"/>
          </a:p>
          <a:p>
            <a:pPr>
              <a:spcAft>
                <a:spcPts val="600"/>
              </a:spcAft>
              <a:buNone/>
            </a:pPr>
            <a:r>
              <a:rPr lang="bg-BG" sz="2800" b="1" i="1" dirty="0" smtClean="0"/>
              <a:t>Широко определение:</a:t>
            </a:r>
            <a:r>
              <a:rPr lang="bg-BG" sz="2800" dirty="0" smtClean="0"/>
              <a:t> Обемът на определящото е по-широк от обема на определяното.</a:t>
            </a:r>
          </a:p>
          <a:p>
            <a:pPr>
              <a:buNone/>
            </a:pPr>
            <a:r>
              <a:rPr lang="bg-BG" sz="2400" dirty="0" smtClean="0"/>
              <a:t>Пример: “Квадратът е равнинна фигура с четири прави ъгъла”</a:t>
            </a:r>
          </a:p>
          <a:p>
            <a:pPr>
              <a:buNone/>
            </a:pPr>
            <a:endParaRPr lang="bg-BG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СЪЩНОСТ И СТРУКТУРА НА ДЕЛЕНИЕТО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pPr>
              <a:buNone/>
            </a:pPr>
            <a:r>
              <a:rPr lang="bg-BG" u="sng" dirty="0" smtClean="0"/>
              <a:t>Дефиниция</a:t>
            </a:r>
            <a:r>
              <a:rPr lang="bg-BG" dirty="0" smtClean="0"/>
              <a:t>: Делението е логическа операция, при която обемът на един термин се разделя на изчерпващи го видове.</a:t>
            </a:r>
          </a:p>
          <a:p>
            <a:pPr>
              <a:buNone/>
            </a:pPr>
            <a:r>
              <a:rPr lang="bg-BG" sz="2400" dirty="0" smtClean="0"/>
              <a:t>Пример: “Триъгълниците се делят остроъгълни, правоъгълни и тъпоъгълни.”</a:t>
            </a:r>
            <a:endParaRPr lang="bg-BG" sz="2400" dirty="0"/>
          </a:p>
        </p:txBody>
      </p:sp>
      <p:pic>
        <p:nvPicPr>
          <p:cNvPr id="4" name="Picture 3" descr="Untitl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61048"/>
            <a:ext cx="9144000" cy="25922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4725144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Остроъгълен триъгълник</a:t>
            </a:r>
            <a:endParaRPr lang="bg-BG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03848" y="4437112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Правоъгълен триъгълник</a:t>
            </a:r>
            <a:endParaRPr lang="bg-BG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84168" y="4581128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Тъпоъгълен триъгълник</a:t>
            </a:r>
            <a:endParaRPr lang="bg-BG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6237312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Триъгълник</a:t>
            </a:r>
            <a:endParaRPr lang="bg-BG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bg-BG" dirty="0" smtClean="0"/>
              <a:t>Структура на делението</a:t>
            </a:r>
            <a:endParaRPr lang="bg-BG" dirty="0"/>
          </a:p>
        </p:txBody>
      </p:sp>
      <p:pic>
        <p:nvPicPr>
          <p:cNvPr id="4" name="Content Placeholder 3" descr="Untitled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80728"/>
            <a:ext cx="8280920" cy="22101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576" y="1772816"/>
            <a:ext cx="2145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равнобедрен</a:t>
            </a:r>
            <a:endParaRPr lang="bg-BG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1772816"/>
            <a:ext cx="2010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dirty="0" smtClean="0"/>
              <a:t>равностранен</a:t>
            </a:r>
            <a:endParaRPr lang="bg-BG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868144" y="1700808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dirty="0" smtClean="0"/>
              <a:t>разностранен</a:t>
            </a:r>
            <a:endParaRPr lang="bg-BG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563888" y="2996952"/>
            <a:ext cx="1699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400" dirty="0" smtClean="0"/>
              <a:t>триъгълник</a:t>
            </a:r>
            <a:endParaRPr lang="bg-BG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3717032"/>
            <a:ext cx="889248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bg-BG" sz="2800" u="sng" dirty="0" smtClean="0"/>
              <a:t>Делим термин</a:t>
            </a:r>
            <a:r>
              <a:rPr lang="bg-BG" sz="2800" dirty="0" smtClean="0"/>
              <a:t> </a:t>
            </a:r>
            <a:r>
              <a:rPr lang="bg-BG" sz="2400" dirty="0" smtClean="0"/>
              <a:t>– родовия термин (“триъгълник”)</a:t>
            </a:r>
            <a:endParaRPr lang="bg-BG" sz="2400" dirty="0"/>
          </a:p>
          <a:p>
            <a:pPr>
              <a:spcAft>
                <a:spcPts val="1800"/>
              </a:spcAft>
            </a:pPr>
            <a:r>
              <a:rPr lang="bg-BG" sz="2800" u="sng" dirty="0" smtClean="0"/>
              <a:t>Членове на делението</a:t>
            </a:r>
            <a:r>
              <a:rPr lang="bg-BG" sz="2800" dirty="0" smtClean="0"/>
              <a:t> </a:t>
            </a:r>
            <a:r>
              <a:rPr lang="bg-BG" sz="2400" dirty="0" smtClean="0"/>
              <a:t>– видовите термини (“равнобедрен”, “равностранен”, “разностранен”)</a:t>
            </a:r>
          </a:p>
          <a:p>
            <a:r>
              <a:rPr lang="bg-BG" sz="2800" u="sng" dirty="0" smtClean="0"/>
              <a:t>Основание на делението</a:t>
            </a:r>
            <a:r>
              <a:rPr lang="bg-BG" sz="2800" dirty="0" smtClean="0"/>
              <a:t> </a:t>
            </a:r>
            <a:r>
              <a:rPr lang="bg-BG" sz="2400" dirty="0" smtClean="0"/>
              <a:t>– признакът по който делим (дължина на страните; в предишния пример – големина на ъглите)</a:t>
            </a:r>
            <a:endParaRPr lang="bg-BG" sz="2400" dirty="0"/>
          </a:p>
          <a:p>
            <a:endParaRPr lang="bg-BG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643</Words>
  <Application>Microsoft Office PowerPoint</Application>
  <PresentationFormat>On-screen Show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ОПРЕДЕЛЕНИЕ И ДЕЛЕНИЕ НА ТЕРМИНИТЕ</vt:lpstr>
      <vt:lpstr>СЪЩНОСТ И СТРУКТУРА НА ОПРЕДЕЛЕНИЕТО</vt:lpstr>
      <vt:lpstr>Структура на определението</vt:lpstr>
      <vt:lpstr>Slide 4</vt:lpstr>
      <vt:lpstr>Някои видове определения</vt:lpstr>
      <vt:lpstr>Правила към определението</vt:lpstr>
      <vt:lpstr>Правила към определението</vt:lpstr>
      <vt:lpstr>СЪЩНОСТ И СТРУКТУРА НА ДЕЛЕНИЕТО</vt:lpstr>
      <vt:lpstr>Структура на делението</vt:lpstr>
      <vt:lpstr>Правила към делението</vt:lpstr>
      <vt:lpstr>Slide 11</vt:lpstr>
      <vt:lpstr>Примерни тестови задачи</vt:lpstr>
      <vt:lpstr>Примерни тестови задачи</vt:lpstr>
      <vt:lpstr>Примерни тестови задачи</vt:lpstr>
      <vt:lpstr>Примерни задачи за казус: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И ДЕЛЕНИЕ НА ТЕРМИНИТЕ</dc:title>
  <dc:creator>Evgeni</dc:creator>
  <cp:lastModifiedBy>Evgeni</cp:lastModifiedBy>
  <cp:revision>45</cp:revision>
  <dcterms:created xsi:type="dcterms:W3CDTF">2012-02-11T09:24:04Z</dcterms:created>
  <dcterms:modified xsi:type="dcterms:W3CDTF">2012-02-11T15:22:03Z</dcterms:modified>
</cp:coreProperties>
</file>