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0" r:id="rId3"/>
    <p:sldId id="257" r:id="rId4"/>
    <p:sldId id="258" r:id="rId5"/>
    <p:sldId id="259" r:id="rId6"/>
    <p:sldId id="264" r:id="rId7"/>
    <p:sldId id="261" r:id="rId8"/>
    <p:sldId id="262" r:id="rId9"/>
    <p:sldId id="263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7D1CF2-8DF2-45A5-B8DA-146D52D69FFF}" type="datetimeFigureOut">
              <a:rPr lang="bg-BG" smtClean="0"/>
              <a:t>10.11.2015 г.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bg-B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11452E1-0C78-4641-A152-50857DD025F5}" type="slidenum">
              <a:rPr lang="bg-BG" smtClean="0"/>
              <a:t>‹#›</a:t>
            </a:fld>
            <a:endParaRPr lang="bg-BG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elesti.com/blog/wp-content/uploads/bigspace-kitkat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717174"/>
          </a:xfrm>
        </p:spPr>
        <p:txBody>
          <a:bodyPr/>
          <a:lstStyle/>
          <a:p>
            <a:r>
              <a:rPr lang="bg-BG" dirty="0" smtClean="0"/>
              <a:t>ДИГИТАЛЕН МАРКЕТИНГ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5157192"/>
            <a:ext cx="7406640" cy="1584176"/>
          </a:xfrm>
        </p:spPr>
        <p:txBody>
          <a:bodyPr/>
          <a:lstStyle/>
          <a:p>
            <a:pPr algn="r"/>
            <a:r>
              <a:rPr lang="bg-BG" dirty="0" smtClean="0"/>
              <a:t>МВБУ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7805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Опитът на НЕСТЛЕ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96952"/>
            <a:ext cx="2078916" cy="1652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52936"/>
            <a:ext cx="2309813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45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Маркетингът</a:t>
            </a:r>
            <a:r>
              <a:rPr lang="ru-RU" dirty="0"/>
              <a:t> в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се </a:t>
            </a:r>
            <a:r>
              <a:rPr lang="ru-RU" dirty="0" err="1"/>
              <a:t>отличава</a:t>
            </a:r>
            <a:r>
              <a:rPr lang="ru-RU" dirty="0"/>
              <a:t> от </a:t>
            </a:r>
            <a:r>
              <a:rPr lang="ru-RU" dirty="0" err="1"/>
              <a:t>традиционния</a:t>
            </a:r>
            <a:r>
              <a:rPr lang="ru-RU" dirty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bg-BG" b="1" dirty="0"/>
              <a:t> Изграждане на доверие</a:t>
            </a:r>
            <a:r>
              <a:rPr lang="bg-BG" dirty="0"/>
              <a:t>. </a:t>
            </a:r>
            <a:endParaRPr lang="bg-BG" dirty="0" smtClean="0"/>
          </a:p>
          <a:p>
            <a:pPr lvl="0">
              <a:buFontTx/>
              <a:buChar char="-"/>
            </a:pPr>
            <a:endParaRPr lang="bg-BG" dirty="0" smtClean="0"/>
          </a:p>
          <a:p>
            <a:pPr lvl="0">
              <a:buFontTx/>
              <a:buChar char="-"/>
            </a:pPr>
            <a:r>
              <a:rPr lang="bg-BG" dirty="0" smtClean="0"/>
              <a:t>Тази </a:t>
            </a:r>
            <a:r>
              <a:rPr lang="bg-BG" dirty="0"/>
              <a:t>особеност на маркетинга в социалните медии е тясно свързана с невъзможността за пълен контрол</a:t>
            </a:r>
            <a:r>
              <a:rPr lang="bg-BG" dirty="0" smtClean="0"/>
              <a:t>.</a:t>
            </a:r>
          </a:p>
          <a:p>
            <a:pPr lvl="0">
              <a:buFontTx/>
              <a:buChar char="-"/>
            </a:pPr>
            <a:r>
              <a:rPr lang="bg-BG" dirty="0" smtClean="0"/>
              <a:t>Комуникациите </a:t>
            </a:r>
            <a:r>
              <a:rPr lang="bg-BG" dirty="0"/>
              <a:t>в социалните медии са многопосочни – от фирмата към клиентите, от клиентите към фирмата и между самите клиенти. </a:t>
            </a:r>
            <a:endParaRPr lang="bg-BG" dirty="0" smtClean="0"/>
          </a:p>
          <a:p>
            <a:pPr lvl="0">
              <a:buFontTx/>
              <a:buChar char="-"/>
            </a:pPr>
            <a:r>
              <a:rPr lang="bg-BG" dirty="0"/>
              <a:t>К</a:t>
            </a:r>
            <a:r>
              <a:rPr lang="bg-BG" dirty="0" smtClean="0"/>
              <a:t>омуникациите </a:t>
            </a:r>
            <a:r>
              <a:rPr lang="bg-BG" dirty="0"/>
              <a:t>в социалните медии не завършват с една кампания. В социалните медии доверието се изгражда бавно, както при традиционния маркетинг, но се разрушава много по-бързо поради скоростта на комуникациите</a:t>
            </a:r>
            <a:r>
              <a:rPr lang="bg-BG" dirty="0" smtClean="0"/>
              <a:t>.</a:t>
            </a:r>
          </a:p>
          <a:p>
            <a:pPr lvl="0">
              <a:buFontTx/>
              <a:buChar char="-"/>
            </a:pPr>
            <a:endParaRPr lang="bg-BG" dirty="0"/>
          </a:p>
          <a:p>
            <a:pPr lvl="0">
              <a:buFontTx/>
              <a:buChar char="-"/>
            </a:pPr>
            <a:r>
              <a:rPr lang="bg-BG" dirty="0" smtClean="0"/>
              <a:t> </a:t>
            </a:r>
            <a:r>
              <a:rPr lang="en-US" dirty="0"/>
              <a:t>(Barker, Barker, Bormann and </a:t>
            </a:r>
            <a:r>
              <a:rPr lang="en-US" dirty="0" err="1"/>
              <a:t>Neher</a:t>
            </a:r>
            <a:r>
              <a:rPr lang="en-US" dirty="0"/>
              <a:t>, 2013)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2312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Други видове интернет маркетинг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/>
              <a:t>разработването и поддържането на уеб страници на организациите</a:t>
            </a:r>
          </a:p>
          <a:p>
            <a:r>
              <a:rPr lang="bg-BG" dirty="0"/>
              <a:t>маркетинга в търсещите машини (</a:t>
            </a:r>
            <a:r>
              <a:rPr lang="en-GB" dirty="0"/>
              <a:t>SE</a:t>
            </a:r>
            <a:r>
              <a:rPr lang="bg-BG" dirty="0"/>
              <a:t>М, който включва  оптимизацията на търсещите машини - </a:t>
            </a:r>
            <a:r>
              <a:rPr lang="en-GB" dirty="0"/>
              <a:t>SEO </a:t>
            </a:r>
            <a:r>
              <a:rPr lang="bg-BG" dirty="0"/>
              <a:t>и платената реклама - </a:t>
            </a:r>
            <a:r>
              <a:rPr lang="en-GB" dirty="0"/>
              <a:t>Pay per click)</a:t>
            </a:r>
          </a:p>
          <a:p>
            <a:r>
              <a:rPr lang="bg-BG" dirty="0"/>
              <a:t>мобилният маркетинг, мобилните пазари (</a:t>
            </a:r>
            <a:r>
              <a:rPr lang="en-GB" dirty="0"/>
              <a:t>Google Play, Apple Store)</a:t>
            </a:r>
          </a:p>
          <a:p>
            <a:r>
              <a:rPr lang="bg-BG" dirty="0"/>
              <a:t>имейл маркетинг</a:t>
            </a:r>
          </a:p>
          <a:p>
            <a:r>
              <a:rPr lang="bg-BG"/>
              <a:t>онлайн банери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4289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Определение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Дигиталният маркетинг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използва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съвременните информационни и комуникационни технологии за създаването на интегрирана, целенасочена и измерима комуникация с потребителите, която спомага за привличането и запазването им като изгражда трайни взаимоотношения с тях. </a:t>
            </a:r>
          </a:p>
        </p:txBody>
      </p:sp>
    </p:spTree>
    <p:extLst>
      <p:ext uri="{BB962C8B-B14F-4D97-AF65-F5344CB8AC3E}">
        <p14:creationId xmlns:p14="http://schemas.microsoft.com/office/powerpoint/2010/main" val="285524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200" b="1" dirty="0" smtClean="0"/>
              <a:t>Фази в развитието на дигиталния маркетинг</a:t>
            </a:r>
            <a:endParaRPr lang="bg-B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628800"/>
            <a:ext cx="6925384" cy="4094269"/>
          </a:xfrm>
        </p:spPr>
        <p:txBody>
          <a:bodyPr>
            <a:normAutofit fontScale="62500" lnSpcReduction="20000"/>
          </a:bodyPr>
          <a:lstStyle/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зараждането на Интернет и първите уеб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сайтове -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27-ми октомври 1994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година първата реклама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маркетинг на изтласкването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push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marketing)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като се използват масови дигитални методи като банери, 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микросайтове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и 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имейли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уеб 2.0 технологии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- особено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внимание се отделя на маркетинга в социалните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медии</a:t>
            </a:r>
          </a:p>
          <a:p>
            <a:endParaRPr lang="bg-B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„вграден маркетинг“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еmbedded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маркетинг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- нови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технологии в дигиталния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маркетинг, които дават възможност за засилена 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реалност, </a:t>
            </a:r>
            <a:r>
              <a:rPr lang="bg-BG" dirty="0" err="1">
                <a:latin typeface="Arial" panose="020B0604020202020204" pitchFamily="34" charset="0"/>
                <a:cs typeface="Arial" panose="020B0604020202020204" pitchFamily="34" charset="0"/>
              </a:rPr>
              <a:t>геймификация</a:t>
            </a:r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, умни </a:t>
            </a: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решения и др.</a:t>
            </a:r>
          </a:p>
          <a:p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15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/>
              <a:t>Дигиталният</a:t>
            </a:r>
            <a:r>
              <a:rPr lang="ru-RU" sz="2400" b="1" dirty="0"/>
              <a:t> маркетинг 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включва</a:t>
            </a:r>
            <a:r>
              <a:rPr lang="ru-RU" sz="2400" b="1" dirty="0" smtClean="0"/>
              <a:t> </a:t>
            </a:r>
            <a:r>
              <a:rPr lang="ru-RU" sz="2400" b="1" dirty="0"/>
              <a:t>два </a:t>
            </a:r>
            <a:r>
              <a:rPr lang="ru-RU" sz="2400" b="1" dirty="0" err="1"/>
              <a:t>основни</a:t>
            </a:r>
            <a:r>
              <a:rPr lang="ru-RU" sz="2400" b="1" dirty="0"/>
              <a:t>  </a:t>
            </a:r>
            <a:r>
              <a:rPr lang="ru-RU" sz="2400" b="1" dirty="0" smtClean="0"/>
              <a:t>компонента</a:t>
            </a:r>
            <a:endParaRPr lang="bg-BG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lvl="0" indent="0">
              <a:buNone/>
            </a:pPr>
            <a:r>
              <a:rPr lang="bg-BG" b="1" dirty="0"/>
              <a:t>Интернет маркетингът, който </a:t>
            </a:r>
            <a:r>
              <a:rPr lang="bg-BG" b="1" dirty="0" smtClean="0"/>
              <a:t>обхваща</a:t>
            </a:r>
            <a:r>
              <a:rPr lang="bg-BG" dirty="0" smtClean="0"/>
              <a:t>: </a:t>
            </a:r>
          </a:p>
          <a:p>
            <a:r>
              <a:rPr lang="bg-BG" dirty="0"/>
              <a:t>маркетинг в социалните </a:t>
            </a:r>
            <a:r>
              <a:rPr lang="bg-BG" dirty="0" smtClean="0"/>
              <a:t>медии</a:t>
            </a:r>
          </a:p>
          <a:p>
            <a:r>
              <a:rPr lang="bg-BG" dirty="0" smtClean="0"/>
              <a:t>разработването </a:t>
            </a:r>
            <a:r>
              <a:rPr lang="bg-BG" dirty="0"/>
              <a:t>и поддържането на уеб страници на </a:t>
            </a:r>
            <a:r>
              <a:rPr lang="bg-BG" dirty="0" smtClean="0"/>
              <a:t>организациите</a:t>
            </a:r>
          </a:p>
          <a:p>
            <a:r>
              <a:rPr lang="bg-BG" dirty="0" smtClean="0"/>
              <a:t>маркетинга </a:t>
            </a:r>
            <a:r>
              <a:rPr lang="bg-BG" dirty="0"/>
              <a:t>в търсещите машини (SEМ, който включва  оптимизацията на търсещите машини - SEO и платената реклама - </a:t>
            </a:r>
            <a:r>
              <a:rPr lang="bg-BG" dirty="0" err="1"/>
              <a:t>Pay</a:t>
            </a:r>
            <a:r>
              <a:rPr lang="bg-BG" dirty="0"/>
              <a:t> </a:t>
            </a:r>
            <a:r>
              <a:rPr lang="bg-BG" dirty="0" err="1"/>
              <a:t>per</a:t>
            </a:r>
            <a:r>
              <a:rPr lang="bg-BG" dirty="0"/>
              <a:t> </a:t>
            </a:r>
            <a:r>
              <a:rPr lang="bg-BG" dirty="0" err="1"/>
              <a:t>click</a:t>
            </a:r>
            <a:r>
              <a:rPr lang="bg-BG" dirty="0" smtClean="0"/>
              <a:t>)</a:t>
            </a:r>
          </a:p>
          <a:p>
            <a:r>
              <a:rPr lang="bg-BG" dirty="0" smtClean="0"/>
              <a:t>мобилният </a:t>
            </a:r>
            <a:r>
              <a:rPr lang="bg-BG" dirty="0"/>
              <a:t>маркетинг, мобилните пазари (</a:t>
            </a:r>
            <a:r>
              <a:rPr lang="bg-BG" dirty="0" err="1"/>
              <a:t>Google</a:t>
            </a:r>
            <a:r>
              <a:rPr lang="bg-BG" dirty="0"/>
              <a:t> </a:t>
            </a:r>
            <a:r>
              <a:rPr lang="bg-BG" dirty="0" err="1"/>
              <a:t>Play</a:t>
            </a:r>
            <a:r>
              <a:rPr lang="bg-BG" dirty="0"/>
              <a:t>, Apple Store</a:t>
            </a:r>
            <a:r>
              <a:rPr lang="bg-BG" dirty="0" smtClean="0"/>
              <a:t>)</a:t>
            </a:r>
          </a:p>
          <a:p>
            <a:r>
              <a:rPr lang="bg-BG" dirty="0" smtClean="0"/>
              <a:t>имейл маркетинг</a:t>
            </a:r>
          </a:p>
          <a:p>
            <a:r>
              <a:rPr lang="bg-BG" dirty="0" smtClean="0"/>
              <a:t>онлайн банери</a:t>
            </a:r>
          </a:p>
          <a:p>
            <a:pPr marL="82296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9311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Дигиталният</a:t>
            </a:r>
            <a:r>
              <a:rPr lang="ru-RU" dirty="0"/>
              <a:t> маркетинг  </a:t>
            </a:r>
            <a:r>
              <a:rPr lang="ru-RU" dirty="0" err="1"/>
              <a:t>включва</a:t>
            </a:r>
            <a:r>
              <a:rPr lang="ru-RU" dirty="0"/>
              <a:t> два </a:t>
            </a:r>
            <a:r>
              <a:rPr lang="ru-RU" dirty="0" err="1"/>
              <a:t>основни</a:t>
            </a:r>
            <a:r>
              <a:rPr lang="ru-RU" dirty="0"/>
              <a:t>  компонента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bg-BG" dirty="0" smtClean="0"/>
          </a:p>
          <a:p>
            <a:pPr marL="82296" lvl="0" indent="0">
              <a:buNone/>
            </a:pPr>
            <a:r>
              <a:rPr lang="bg-BG" b="1" dirty="0" smtClean="0"/>
              <a:t>Вторият </a:t>
            </a:r>
            <a:r>
              <a:rPr lang="bg-BG" b="1" dirty="0"/>
              <a:t>компонент са не-интернет свързаните дигитални канали</a:t>
            </a:r>
            <a:r>
              <a:rPr lang="bg-BG" dirty="0"/>
              <a:t> като </a:t>
            </a:r>
            <a:endParaRPr lang="bg-BG" dirty="0" smtClean="0"/>
          </a:p>
          <a:p>
            <a:r>
              <a:rPr lang="bg-BG" dirty="0" smtClean="0"/>
              <a:t>телевизия</a:t>
            </a:r>
          </a:p>
          <a:p>
            <a:pPr lvl="0"/>
            <a:r>
              <a:rPr lang="bg-BG" dirty="0" smtClean="0"/>
              <a:t>Радио</a:t>
            </a:r>
          </a:p>
          <a:p>
            <a:pPr lvl="0"/>
            <a:r>
              <a:rPr lang="bg-BG" dirty="0" err="1" smtClean="0"/>
              <a:t>Смс</a:t>
            </a:r>
            <a:endParaRPr lang="bg-BG" dirty="0" smtClean="0"/>
          </a:p>
          <a:p>
            <a:pPr lvl="0"/>
            <a:r>
              <a:rPr lang="bg-BG" dirty="0" smtClean="0"/>
              <a:t>дигитални </a:t>
            </a:r>
            <a:r>
              <a:rPr lang="bg-BG" dirty="0"/>
              <a:t>билбордове (вътрешни и външни</a:t>
            </a:r>
            <a:r>
              <a:rPr lang="bg-BG" dirty="0" smtClean="0"/>
              <a:t>)</a:t>
            </a:r>
          </a:p>
          <a:p>
            <a:pPr marL="82296" lvl="0" indent="0">
              <a:buNone/>
            </a:pPr>
            <a:r>
              <a:rPr lang="en-US" dirty="0" smtClean="0"/>
              <a:t>(</a:t>
            </a:r>
            <a:r>
              <a:rPr lang="en-US" dirty="0"/>
              <a:t>Charlesworth, 2014)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76318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/>
              <a:t>Маркетинг </a:t>
            </a:r>
            <a:r>
              <a:rPr lang="bg-BG" b="1" dirty="0"/>
              <a:t>в социалните медии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/>
              <a:t>Тутен</a:t>
            </a:r>
            <a:r>
              <a:rPr lang="bg-BG" dirty="0"/>
              <a:t> и Соломон </a:t>
            </a:r>
            <a:r>
              <a:rPr lang="en-US" dirty="0"/>
              <a:t>(</a:t>
            </a:r>
            <a:r>
              <a:rPr lang="bg-BG" dirty="0"/>
              <a:t>2013</a:t>
            </a:r>
            <a:r>
              <a:rPr lang="en-US" dirty="0"/>
              <a:t>) </a:t>
            </a:r>
            <a:r>
              <a:rPr lang="bg-BG" dirty="0" smtClean="0"/>
              <a:t>определят </a:t>
            </a:r>
            <a:r>
              <a:rPr lang="bg-BG" dirty="0"/>
              <a:t>социалните медии като </a:t>
            </a:r>
            <a:endParaRPr lang="bg-BG" dirty="0" smtClean="0"/>
          </a:p>
          <a:p>
            <a:pPr marL="82296" indent="0" algn="just">
              <a:buNone/>
            </a:pPr>
            <a:endParaRPr lang="bg-BG" dirty="0" smtClean="0"/>
          </a:p>
          <a:p>
            <a:pPr marL="82296" indent="0" algn="just">
              <a:buNone/>
            </a:pPr>
            <a:r>
              <a:rPr lang="bg-BG" dirty="0" smtClean="0"/>
              <a:t>онлайн </a:t>
            </a:r>
            <a:r>
              <a:rPr lang="bg-BG" dirty="0"/>
              <a:t>средства за комуникация, разпространение на информация, сътрудничество и самоусъвършенстване сред взаимосвързани и </a:t>
            </a:r>
            <a:r>
              <a:rPr lang="bg-BG" dirty="0" err="1"/>
              <a:t>взаимозависими</a:t>
            </a:r>
            <a:r>
              <a:rPr lang="bg-BG" dirty="0"/>
              <a:t> мрежи от хора, общности 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222350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използването</a:t>
            </a:r>
            <a:r>
              <a:rPr lang="ru-RU" dirty="0"/>
              <a:t> на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и </a:t>
            </a:r>
            <a:r>
              <a:rPr lang="ru-RU" dirty="0" err="1"/>
              <a:t>свързаните</a:t>
            </a:r>
            <a:r>
              <a:rPr lang="ru-RU" dirty="0"/>
              <a:t> технологии в </a:t>
            </a:r>
            <a:r>
              <a:rPr lang="ru-RU" dirty="0" err="1"/>
              <a:t>маркетинговите</a:t>
            </a:r>
            <a:r>
              <a:rPr lang="ru-RU" dirty="0"/>
              <a:t> </a:t>
            </a:r>
            <a:r>
              <a:rPr lang="ru-RU" dirty="0" err="1"/>
              <a:t>инициативи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задачата</a:t>
            </a:r>
            <a:r>
              <a:rPr lang="ru-RU" dirty="0"/>
              <a:t> да </a:t>
            </a:r>
            <a:r>
              <a:rPr lang="ru-RU" dirty="0" err="1"/>
              <a:t>ангажира</a:t>
            </a:r>
            <a:r>
              <a:rPr lang="ru-RU" dirty="0"/>
              <a:t> </a:t>
            </a:r>
            <a:r>
              <a:rPr lang="ru-RU" dirty="0" err="1"/>
              <a:t>потребителите</a:t>
            </a:r>
            <a:r>
              <a:rPr lang="ru-RU" dirty="0"/>
              <a:t> с </a:t>
            </a:r>
            <a:r>
              <a:rPr lang="ru-RU" dirty="0" err="1" smtClean="0"/>
              <a:t>организацията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dirty="0" err="1"/>
              <a:t>нейните</a:t>
            </a:r>
            <a:r>
              <a:rPr lang="ru-RU" dirty="0"/>
              <a:t> </a:t>
            </a:r>
            <a:r>
              <a:rPr lang="ru-RU" dirty="0" smtClean="0"/>
              <a:t>марки</a:t>
            </a:r>
            <a:endParaRPr lang="ru-RU" dirty="0"/>
          </a:p>
          <a:p>
            <a:r>
              <a:rPr lang="bg-BG" dirty="0"/>
              <a:t>Крайната цел е да се осъществи „конверсия“, т.е. потребителят да бъде подтикнат към определено действие  като  покупката на продукт, абонамент за услуга, присъединяване към определена потребителска общност. </a:t>
            </a:r>
          </a:p>
        </p:txBody>
      </p:sp>
    </p:spTree>
    <p:extLst>
      <p:ext uri="{BB962C8B-B14F-4D97-AF65-F5344CB8AC3E}">
        <p14:creationId xmlns:p14="http://schemas.microsoft.com/office/powerpoint/2010/main" val="3939128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Маркетингът</a:t>
            </a:r>
            <a:r>
              <a:rPr lang="ru-RU" dirty="0"/>
              <a:t> в </a:t>
            </a:r>
            <a:r>
              <a:rPr lang="ru-RU" dirty="0" err="1"/>
              <a:t>социалните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се </a:t>
            </a:r>
            <a:r>
              <a:rPr lang="ru-RU" dirty="0" err="1"/>
              <a:t>отличава</a:t>
            </a:r>
            <a:r>
              <a:rPr lang="ru-RU" dirty="0"/>
              <a:t> от </a:t>
            </a:r>
            <a:r>
              <a:rPr lang="ru-RU" dirty="0" err="1"/>
              <a:t>традиционния</a:t>
            </a:r>
            <a:r>
              <a:rPr lang="ru-RU" dirty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Принос </a:t>
            </a:r>
            <a:r>
              <a:rPr lang="bg-BG" b="1" dirty="0"/>
              <a:t>вместо </a:t>
            </a:r>
            <a:r>
              <a:rPr lang="bg-BG" b="1" dirty="0" smtClean="0"/>
              <a:t>контрол</a:t>
            </a:r>
          </a:p>
          <a:p>
            <a:pPr marL="82296" indent="0" algn="just">
              <a:buNone/>
            </a:pPr>
            <a:r>
              <a:rPr lang="ru-RU" dirty="0" smtClean="0"/>
              <a:t>-  </a:t>
            </a:r>
            <a:r>
              <a:rPr lang="ru-RU" dirty="0" err="1" smtClean="0"/>
              <a:t>Маркетолозите</a:t>
            </a:r>
            <a:r>
              <a:rPr lang="ru-RU" dirty="0" smtClean="0"/>
              <a:t> </a:t>
            </a:r>
            <a:r>
              <a:rPr lang="ru-RU" dirty="0"/>
              <a:t>се стремят да водят „</a:t>
            </a:r>
            <a:r>
              <a:rPr lang="ru-RU" dirty="0" err="1"/>
              <a:t>дискусии</a:t>
            </a:r>
            <a:r>
              <a:rPr lang="ru-RU" dirty="0"/>
              <a:t>“ за </a:t>
            </a:r>
            <a:r>
              <a:rPr lang="ru-RU" dirty="0" err="1"/>
              <a:t>своите</a:t>
            </a:r>
            <a:r>
              <a:rPr lang="ru-RU" dirty="0"/>
              <a:t> и </a:t>
            </a:r>
            <a:r>
              <a:rPr lang="ru-RU" dirty="0" err="1"/>
              <a:t>конкурентите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и </a:t>
            </a:r>
            <a:r>
              <a:rPr lang="ru-RU" dirty="0" err="1"/>
              <a:t>внимателно</a:t>
            </a:r>
            <a:r>
              <a:rPr lang="ru-RU" dirty="0"/>
              <a:t> да </a:t>
            </a:r>
            <a:r>
              <a:rPr lang="ru-RU" dirty="0" err="1"/>
              <a:t>променят</a:t>
            </a:r>
            <a:r>
              <a:rPr lang="ru-RU" dirty="0"/>
              <a:t> </a:t>
            </a:r>
            <a:r>
              <a:rPr lang="ru-RU" dirty="0" err="1"/>
              <a:t>нагласите</a:t>
            </a:r>
            <a:r>
              <a:rPr lang="ru-RU" dirty="0"/>
              <a:t> на </a:t>
            </a:r>
            <a:r>
              <a:rPr lang="ru-RU" dirty="0" err="1"/>
              <a:t>потребителите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Опитите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контрол</a:t>
            </a:r>
            <a:r>
              <a:rPr lang="ru-RU" dirty="0"/>
              <a:t> водят </a:t>
            </a:r>
            <a:r>
              <a:rPr lang="ru-RU" dirty="0" err="1"/>
              <a:t>бързо</a:t>
            </a:r>
            <a:r>
              <a:rPr lang="ru-RU" dirty="0"/>
              <a:t> до </a:t>
            </a:r>
            <a:r>
              <a:rPr lang="ru-RU" dirty="0" err="1"/>
              <a:t>негативни</a:t>
            </a:r>
            <a:r>
              <a:rPr lang="ru-RU" dirty="0"/>
              <a:t> реакции в </a:t>
            </a:r>
            <a:r>
              <a:rPr lang="ru-RU" dirty="0" err="1"/>
              <a:t>социалните</a:t>
            </a:r>
            <a:r>
              <a:rPr lang="ru-RU" dirty="0"/>
              <a:t> мрежи</a:t>
            </a:r>
            <a:r>
              <a:rPr lang="ru-RU" b="1" dirty="0"/>
              <a:t>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62030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Опитът на НЕСТЛЕ</a:t>
            </a:r>
            <a:endParaRPr lang="bg-BG" dirty="0"/>
          </a:p>
        </p:txBody>
      </p:sp>
      <p:pic>
        <p:nvPicPr>
          <p:cNvPr id="4" name="Content Placeholder 3" descr="Nestle KitKat Ad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100" y="2441972"/>
            <a:ext cx="2920876" cy="206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Outside Nestlé's local offices in Jakarta last week, Greenpeace activists protest its purchases of palm oil from a firm they say destroys rain forests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2420888"/>
            <a:ext cx="293851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3545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502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ДИГИТАЛЕН МАРКЕТИНГ</vt:lpstr>
      <vt:lpstr>Определение</vt:lpstr>
      <vt:lpstr>Фази в развитието на дигиталния маркетинг</vt:lpstr>
      <vt:lpstr>Дигиталният маркетинг  включва два основни  компонента</vt:lpstr>
      <vt:lpstr>Дигиталният маркетинг  включва два основни  компонента</vt:lpstr>
      <vt:lpstr>Маркетинг в социалните медии </vt:lpstr>
      <vt:lpstr>PowerPoint Presentation</vt:lpstr>
      <vt:lpstr>Маркетингът в социалните медии се отличава от традиционния </vt:lpstr>
      <vt:lpstr>Опитът на НЕСТЛЕ</vt:lpstr>
      <vt:lpstr>Опитът на НЕСТЛЕ</vt:lpstr>
      <vt:lpstr>Маркетингът в социалните медии се отличава от традиционния </vt:lpstr>
      <vt:lpstr>Други видове интернет маркетинг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Stenly</dc:creator>
  <cp:lastModifiedBy>Stenly</cp:lastModifiedBy>
  <cp:revision>20</cp:revision>
  <dcterms:created xsi:type="dcterms:W3CDTF">2015-11-10T11:07:46Z</dcterms:created>
  <dcterms:modified xsi:type="dcterms:W3CDTF">2015-11-10T11:45:27Z</dcterms:modified>
</cp:coreProperties>
</file>