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15B0-D171-4794-BAFC-FC9E1C8C741B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DC7E-54AB-46D4-9F0C-BCC4487A84ED}" type="slidenum">
              <a:rPr lang="bg-BG" smtClean="0"/>
              <a:t>‹#›</a:t>
            </a:fld>
            <a:endParaRPr lang="bg-BG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15B0-D171-4794-BAFC-FC9E1C8C741B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DC7E-54AB-46D4-9F0C-BCC4487A84E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15B0-D171-4794-BAFC-FC9E1C8C741B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DC7E-54AB-46D4-9F0C-BCC4487A84E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15B0-D171-4794-BAFC-FC9E1C8C741B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DC7E-54AB-46D4-9F0C-BCC4487A84E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15B0-D171-4794-BAFC-FC9E1C8C741B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4A9DC7E-54AB-46D4-9F0C-BCC4487A84ED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15B0-D171-4794-BAFC-FC9E1C8C741B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DC7E-54AB-46D4-9F0C-BCC4487A84E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15B0-D171-4794-BAFC-FC9E1C8C741B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DC7E-54AB-46D4-9F0C-BCC4487A84E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15B0-D171-4794-BAFC-FC9E1C8C741B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DC7E-54AB-46D4-9F0C-BCC4487A84E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15B0-D171-4794-BAFC-FC9E1C8C741B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DC7E-54AB-46D4-9F0C-BCC4487A84E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15B0-D171-4794-BAFC-FC9E1C8C741B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DC7E-54AB-46D4-9F0C-BCC4487A84E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B15B0-D171-4794-BAFC-FC9E1C8C741B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A9DC7E-54AB-46D4-9F0C-BCC4487A84ED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8FB15B0-D171-4794-BAFC-FC9E1C8C741B}" type="datetimeFigureOut">
              <a:rPr lang="bg-BG" smtClean="0"/>
              <a:t>21.10.2012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4A9DC7E-54AB-46D4-9F0C-BCC4487A84ED}" type="slidenum">
              <a:rPr lang="bg-BG" smtClean="0"/>
              <a:t>‹#›</a:t>
            </a:fld>
            <a:endParaRPr lang="bg-BG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Закон за авторското право и сродните  права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Авторски права върху компютърни програми и бази данни</a:t>
            </a:r>
            <a:endParaRPr lang="bg-BG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Времетраене на авторското право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x-none" smtClean="0">
                <a:solidFill>
                  <a:schemeClr val="bg1"/>
                </a:solidFill>
              </a:rPr>
              <a:t>Авторското право се закриля, докато авторът е жив и седемдесет години след неговата смърт.</a:t>
            </a:r>
            <a:endParaRPr lang="bg-BG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 При произведения, създадени от двама и повече автори, срокът по ал. 1 започва да тече след смъртта на последния преживял съавтор.</a:t>
            </a:r>
            <a:endParaRPr lang="bg-B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x-none" smtClean="0">
                <a:solidFill>
                  <a:schemeClr val="bg1"/>
                </a:solidFill>
              </a:rPr>
              <a:t> </a:t>
            </a:r>
            <a:endParaRPr lang="bg-BG" dirty="0" smtClean="0">
              <a:solidFill>
                <a:schemeClr val="bg1"/>
              </a:solidFill>
            </a:endParaRPr>
          </a:p>
          <a:p>
            <a:endParaRPr lang="bg-BG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Авторски права върху компютърни програми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x-none" smtClean="0">
                <a:solidFill>
                  <a:schemeClr val="bg1"/>
                </a:solidFill>
              </a:rPr>
              <a:t>Ако не е уговорено друго, счита се, че лицето, което законно е придобило правото да използва компютърна програма, може да зарежда програмата, да я изобразява върху екран, да я изпълнява, предава на разстояние, да я съхранява в паметта на компютър, да я превежда, преработва и да внася други изменения в нея, ако тези действия са необходими за постигане на целта, заради която е придобито правото да се използва програмата, включително и за отстраняване на грешки.</a:t>
            </a:r>
            <a:endParaRPr lang="bg-B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bg-BG" dirty="0" smtClean="0">
                <a:solidFill>
                  <a:schemeClr val="bg1"/>
                </a:solidFill>
              </a:rPr>
              <a:t> </a:t>
            </a:r>
          </a:p>
          <a:p>
            <a:r>
              <a:rPr lang="x-none" smtClean="0">
                <a:solidFill>
                  <a:schemeClr val="bg1"/>
                </a:solidFill>
              </a:rPr>
              <a:t>  </a:t>
            </a:r>
            <a:endParaRPr lang="bg-BG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Авторски права върху компютърни програми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70916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bg-BG" dirty="0" smtClean="0">
                <a:solidFill>
                  <a:schemeClr val="bg1"/>
                </a:solidFill>
              </a:rPr>
              <a:t>              </a:t>
            </a:r>
            <a:r>
              <a:rPr lang="x-none" sz="6400" smtClean="0">
                <a:solidFill>
                  <a:schemeClr val="bg1"/>
                </a:solidFill>
              </a:rPr>
              <a:t>Лицето</a:t>
            </a:r>
            <a:r>
              <a:rPr lang="x-none" sz="6400" smtClean="0">
                <a:solidFill>
                  <a:schemeClr val="bg1"/>
                </a:solidFill>
              </a:rPr>
              <a:t>, което законно е придобило правото да използва компютърна програма, може без съгласието на автора и без заплащане на отделно възнаграждение: </a:t>
            </a:r>
            <a:endParaRPr lang="bg-BG" sz="6400" dirty="0" smtClean="0">
              <a:solidFill>
                <a:schemeClr val="bg1"/>
              </a:solidFill>
            </a:endParaRPr>
          </a:p>
          <a:p>
            <a:r>
              <a:rPr lang="x-none" sz="6400" smtClean="0">
                <a:solidFill>
                  <a:schemeClr val="bg1"/>
                </a:solidFill>
              </a:rPr>
              <a:t> 1. да изготвя резервно копие от програмата, ако това е необходимо за съответния вид използване, за който е придобита програмата;</a:t>
            </a:r>
            <a:endParaRPr lang="bg-BG" sz="6400" dirty="0" smtClean="0">
              <a:solidFill>
                <a:schemeClr val="bg1"/>
              </a:solidFill>
            </a:endParaRPr>
          </a:p>
          <a:p>
            <a:endParaRPr lang="bg-BG" sz="6400" dirty="0" smtClean="0">
              <a:solidFill>
                <a:schemeClr val="bg1"/>
              </a:solidFill>
            </a:endParaRPr>
          </a:p>
          <a:p>
            <a:r>
              <a:rPr lang="x-none" sz="6400" smtClean="0">
                <a:solidFill>
                  <a:schemeClr val="bg1"/>
                </a:solidFill>
              </a:rPr>
              <a:t> </a:t>
            </a:r>
            <a:r>
              <a:rPr lang="x-none" sz="6400" smtClean="0">
                <a:solidFill>
                  <a:schemeClr val="bg1"/>
                </a:solidFill>
              </a:rPr>
              <a:t>2. да наблюдава, изучава и изпитва начина на действие на програмата за определяне на идеите и принципите, които са залегнали в който и да е неин елемент, ако това става в процеса на зареждането на програмата, изобразяването й върху екран, изпълняването й, предаването й на разстояние или съхраняването й в компютърната памет при условие, че той има право да извършва тези действия в съответствие с чл. 70;</a:t>
            </a:r>
            <a:endParaRPr lang="bg-BG" sz="6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x-none" sz="6400" smtClean="0">
                <a:solidFill>
                  <a:schemeClr val="bg1"/>
                </a:solidFill>
              </a:rPr>
              <a:t> </a:t>
            </a:r>
            <a:endParaRPr lang="bg-BG" sz="6400" dirty="0" smtClean="0">
              <a:solidFill>
                <a:schemeClr val="bg1"/>
              </a:solidFill>
            </a:endParaRPr>
          </a:p>
          <a:p>
            <a:r>
              <a:rPr lang="x-none" sz="6400" smtClean="0">
                <a:solidFill>
                  <a:schemeClr val="bg1"/>
                </a:solidFill>
              </a:rPr>
              <a:t>3</a:t>
            </a:r>
            <a:r>
              <a:rPr lang="x-none" sz="6400" smtClean="0">
                <a:solidFill>
                  <a:schemeClr val="bg1"/>
                </a:solidFill>
              </a:rPr>
              <a:t>. да превежда програмния код от една форма в друга, ако това е безусловно необходимо за получаване на информация за постигане на съвместимост на създадена компютърна програма с други програми, при условие, че необходимата за тази цел информация не е била предоставена в готов вид и че това се извършва само по отношение на онези части от компютърната програма, които са необходими за постигане на съвместимостта. </a:t>
            </a:r>
            <a:endParaRPr lang="bg-BG" sz="6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bg-BG" sz="6400" dirty="0" smtClean="0">
                <a:solidFill>
                  <a:schemeClr val="bg1"/>
                </a:solidFill>
              </a:rPr>
              <a:t>       </a:t>
            </a:r>
            <a:r>
              <a:rPr lang="x-none" sz="6400" smtClean="0">
                <a:solidFill>
                  <a:schemeClr val="bg1"/>
                </a:solidFill>
              </a:rPr>
              <a:t> </a:t>
            </a:r>
            <a:r>
              <a:rPr lang="x-none" sz="6400" smtClean="0">
                <a:solidFill>
                  <a:schemeClr val="bg1"/>
                </a:solidFill>
              </a:rPr>
              <a:t>Управление и контрол на софтуерни активи от органите на държавната власт и местното самоуправление</a:t>
            </a:r>
            <a:endParaRPr lang="bg-BG" sz="6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x-none" sz="6400" smtClean="0">
                <a:solidFill>
                  <a:schemeClr val="bg1"/>
                </a:solidFill>
              </a:rPr>
              <a:t> </a:t>
            </a:r>
            <a:endParaRPr lang="bg-BG" sz="6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Авторски права върху бази данни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x-none" sz="1600" smtClean="0">
                <a:solidFill>
                  <a:schemeClr val="bg1"/>
                </a:solidFill>
              </a:rPr>
              <a:t>Носител на </a:t>
            </a:r>
            <a:r>
              <a:rPr lang="x-none" sz="1600" smtClean="0">
                <a:solidFill>
                  <a:schemeClr val="bg1"/>
                </a:solidFill>
              </a:rPr>
              <a:t>правото е производителят на базата данни.</a:t>
            </a:r>
            <a:endParaRPr lang="bg-BG" sz="1600" dirty="0" smtClean="0">
              <a:solidFill>
                <a:schemeClr val="bg1"/>
              </a:solidFill>
            </a:endParaRPr>
          </a:p>
          <a:p>
            <a:r>
              <a:rPr lang="x-none" sz="1600" smtClean="0">
                <a:solidFill>
                  <a:schemeClr val="bg1"/>
                </a:solidFill>
              </a:rPr>
              <a:t> </a:t>
            </a:r>
            <a:r>
              <a:rPr lang="x-none" sz="1600" smtClean="0">
                <a:solidFill>
                  <a:schemeClr val="bg1"/>
                </a:solidFill>
              </a:rPr>
              <a:t>Производител </a:t>
            </a:r>
            <a:r>
              <a:rPr lang="x-none" sz="1600" smtClean="0">
                <a:solidFill>
                  <a:schemeClr val="bg1"/>
                </a:solidFill>
              </a:rPr>
              <a:t>на база данни е физическото или юридическото лице, което е поело инициативата и риска за инвестиране в събирането, сверяването или използването </a:t>
            </a:r>
            <a:r>
              <a:rPr lang="x-none" sz="1600" smtClean="0">
                <a:solidFill>
                  <a:schemeClr val="bg1"/>
                </a:solidFill>
              </a:rPr>
              <a:t>на </a:t>
            </a:r>
            <a:r>
              <a:rPr lang="x-none" sz="1600" smtClean="0">
                <a:solidFill>
                  <a:schemeClr val="bg1"/>
                </a:solidFill>
              </a:rPr>
              <a:t>съдържанието </a:t>
            </a:r>
            <a:r>
              <a:rPr lang="x-none" sz="1600" smtClean="0">
                <a:solidFill>
                  <a:schemeClr val="bg1"/>
                </a:solidFill>
              </a:rPr>
              <a:t>на база данни, ако това инвестиране е съществено в количествено или качествено отношение.</a:t>
            </a:r>
            <a:endParaRPr lang="bg-BG" sz="1600" dirty="0" smtClean="0">
              <a:solidFill>
                <a:schemeClr val="bg1"/>
              </a:solidFill>
            </a:endParaRPr>
          </a:p>
          <a:p>
            <a:r>
              <a:rPr lang="x-none" sz="1600" smtClean="0">
                <a:solidFill>
                  <a:schemeClr val="bg1"/>
                </a:solidFill>
              </a:rPr>
              <a:t> </a:t>
            </a:r>
            <a:r>
              <a:rPr lang="x-none" sz="1600" smtClean="0">
                <a:solidFill>
                  <a:schemeClr val="bg1"/>
                </a:solidFill>
              </a:rPr>
              <a:t>Производителят </a:t>
            </a:r>
            <a:r>
              <a:rPr lang="x-none" sz="1600" smtClean="0">
                <a:solidFill>
                  <a:schemeClr val="bg1"/>
                </a:solidFill>
              </a:rPr>
              <a:t>на база данни има право да забрани:</a:t>
            </a:r>
            <a:endParaRPr lang="bg-BG" sz="1600" dirty="0" smtClean="0">
              <a:solidFill>
                <a:schemeClr val="bg1"/>
              </a:solidFill>
            </a:endParaRPr>
          </a:p>
          <a:p>
            <a:r>
              <a:rPr lang="x-none" sz="1600" smtClean="0">
                <a:solidFill>
                  <a:schemeClr val="bg1"/>
                </a:solidFill>
              </a:rPr>
              <a:t> </a:t>
            </a:r>
            <a:r>
              <a:rPr lang="x-none" sz="1600" smtClean="0">
                <a:solidFill>
                  <a:schemeClr val="bg1"/>
                </a:solidFill>
              </a:rPr>
              <a:t>1. извличането чрез постоянно или временно пренасяне на съдържанието на базата данни или на негова съществена в количествено или качествено отношение част върху друг носител по какъвто и да е начин и под каквато и да е форма;</a:t>
            </a:r>
            <a:endParaRPr lang="bg-BG" sz="1600" dirty="0" smtClean="0">
              <a:solidFill>
                <a:schemeClr val="bg1"/>
              </a:solidFill>
            </a:endParaRPr>
          </a:p>
          <a:p>
            <a:endParaRPr lang="bg-BG" sz="1600" dirty="0" smtClean="0">
              <a:solidFill>
                <a:schemeClr val="bg1"/>
              </a:solidFill>
            </a:endParaRPr>
          </a:p>
          <a:p>
            <a:r>
              <a:rPr lang="x-none" sz="1600" smtClean="0">
                <a:solidFill>
                  <a:schemeClr val="bg1"/>
                </a:solidFill>
              </a:rPr>
              <a:t> 2. повторното използване на съдържанието на базата данни или на негова съществена в количествено или качествено отношение част чрез разгласяване под каквато и да е форма, включително разпространение на копия, отдаване под наем или предоставяне по цифров път.</a:t>
            </a:r>
            <a:endParaRPr lang="bg-BG" sz="1600" dirty="0" smtClean="0">
              <a:solidFill>
                <a:schemeClr val="bg1"/>
              </a:solidFill>
            </a:endParaRPr>
          </a:p>
          <a:p>
            <a:endParaRPr lang="bg-BG" sz="1600" dirty="0" smtClean="0">
              <a:solidFill>
                <a:schemeClr val="bg1"/>
              </a:solidFill>
            </a:endParaRPr>
          </a:p>
          <a:p>
            <a:r>
              <a:rPr lang="x-none" sz="1600" smtClean="0">
                <a:solidFill>
                  <a:schemeClr val="bg1"/>
                </a:solidFill>
              </a:rPr>
              <a:t> </a:t>
            </a:r>
            <a:r>
              <a:rPr lang="x-none" sz="1600" smtClean="0">
                <a:solidFill>
                  <a:schemeClr val="bg1"/>
                </a:solidFill>
              </a:rPr>
              <a:t>Даването в заем не е извличане или повторно използване</a:t>
            </a:r>
            <a:r>
              <a:rPr lang="bg-BG" sz="1600" dirty="0" smtClean="0">
                <a:solidFill>
                  <a:schemeClr val="bg1"/>
                </a:solidFill>
              </a:rPr>
              <a:t>.</a:t>
            </a:r>
          </a:p>
          <a:p>
            <a:endParaRPr lang="bg-BG" sz="1600" dirty="0" smtClean="0">
              <a:solidFill>
                <a:schemeClr val="bg1"/>
              </a:solidFill>
            </a:endParaRPr>
          </a:p>
          <a:p>
            <a:endParaRPr lang="bg-BG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Авторски права върху бази данни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endParaRPr lang="bg-BG" dirty="0" smtClean="0"/>
          </a:p>
          <a:p>
            <a:pPr>
              <a:buNone/>
            </a:pPr>
            <a:r>
              <a:rPr lang="bg-BG" dirty="0" smtClean="0">
                <a:solidFill>
                  <a:schemeClr val="bg1"/>
                </a:solidFill>
              </a:rPr>
              <a:t>       </a:t>
            </a:r>
            <a:r>
              <a:rPr lang="bg-BG" b="1" dirty="0" smtClean="0">
                <a:solidFill>
                  <a:schemeClr val="bg1"/>
                </a:solidFill>
              </a:rPr>
              <a:t>Прекратяване на правото</a:t>
            </a:r>
            <a:endParaRPr lang="bg-BG" b="1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Първата </a:t>
            </a:r>
            <a:r>
              <a:rPr lang="x-none" smtClean="0">
                <a:solidFill>
                  <a:schemeClr val="bg1"/>
                </a:solidFill>
              </a:rPr>
              <a:t>продажба на територията на държавите - членки на Европейския съюз на материално копие от база данни от носителя на правото по чл. 93в или с негово съгласие води до прекратяване на правото му да контролира по-нататъшните продажби на копието от нея на тази територия.</a:t>
            </a:r>
            <a:endParaRPr lang="bg-BG" dirty="0" smtClean="0">
              <a:solidFill>
                <a:schemeClr val="bg1"/>
              </a:solidFill>
            </a:endParaRPr>
          </a:p>
          <a:p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 Когато база данни се предава в цифрова форма, включително в комуникационна мрежа, правото по чл. 93в не се прекратява по отношение на материализираните копия от базата данни, направени от получателя със съгласието на носителя на това право.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 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/>
              <a:t>   </a:t>
            </a:r>
            <a:endParaRPr lang="bg-BG" dirty="0" smtClean="0"/>
          </a:p>
          <a:p>
            <a:endParaRPr lang="bg-B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Обекти на авторско право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x-none" smtClean="0">
                <a:solidFill>
                  <a:schemeClr val="bg1"/>
                </a:solidFill>
              </a:rPr>
              <a:t>Обект на авторското право е всяко произведение на литературата, изкуството и науката, което е резултат на творческа дейност и е изразено по какъвто и да е начин и в каквато и да е обективна форма, като:</a:t>
            </a:r>
            <a:endParaRPr lang="bg-B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x-none" smtClean="0">
                <a:solidFill>
                  <a:schemeClr val="bg1"/>
                </a:solidFill>
              </a:rPr>
              <a:t> 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 1. литературни произведения, включително произведения на научната и техническата литература, на публицистиката и компютърни програми;</a:t>
            </a:r>
            <a:endParaRPr lang="bg-B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x-none" smtClean="0">
                <a:solidFill>
                  <a:schemeClr val="bg1"/>
                </a:solidFill>
              </a:rPr>
              <a:t> </a:t>
            </a:r>
            <a:r>
              <a:rPr lang="bg-BG" dirty="0" smtClean="0">
                <a:solidFill>
                  <a:schemeClr val="bg1"/>
                </a:solidFill>
              </a:rPr>
              <a:t>      </a:t>
            </a:r>
            <a:r>
              <a:rPr lang="x-none" smtClean="0">
                <a:solidFill>
                  <a:schemeClr val="bg1"/>
                </a:solidFill>
              </a:rPr>
              <a:t> </a:t>
            </a:r>
            <a:r>
              <a:rPr lang="x-none" smtClean="0">
                <a:solidFill>
                  <a:schemeClr val="bg1"/>
                </a:solidFill>
              </a:rPr>
              <a:t>2.  музикални произведения;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 </a:t>
            </a:r>
            <a:r>
              <a:rPr lang="x-none" smtClean="0">
                <a:solidFill>
                  <a:schemeClr val="bg1"/>
                </a:solidFill>
              </a:rPr>
              <a:t>3</a:t>
            </a:r>
            <a:r>
              <a:rPr lang="x-none" smtClean="0">
                <a:solidFill>
                  <a:schemeClr val="bg1"/>
                </a:solidFill>
              </a:rPr>
              <a:t>. сценични произведения - драматични, музикално-драматични, пантомимични, хореографски и други;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 </a:t>
            </a:r>
            <a:r>
              <a:rPr lang="x-none" smtClean="0">
                <a:solidFill>
                  <a:schemeClr val="bg1"/>
                </a:solidFill>
              </a:rPr>
              <a:t>4. филми и други аудио-визуални произведения;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 </a:t>
            </a:r>
            <a:r>
              <a:rPr lang="x-none" smtClean="0">
                <a:solidFill>
                  <a:schemeClr val="bg1"/>
                </a:solidFill>
              </a:rPr>
              <a:t>5. произведения на изобразителното изкуство, включително произведения на приложното изкуство, дизайна и народните художествени занаяти;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 </a:t>
            </a:r>
            <a:r>
              <a:rPr lang="x-none" smtClean="0">
                <a:solidFill>
                  <a:schemeClr val="bg1"/>
                </a:solidFill>
              </a:rPr>
              <a:t> </a:t>
            </a:r>
            <a:r>
              <a:rPr lang="x-none" smtClean="0">
                <a:solidFill>
                  <a:schemeClr val="bg1"/>
                </a:solidFill>
              </a:rPr>
              <a:t>6. реализирани произведения на архитектурата и приложени устройствени планове;</a:t>
            </a:r>
            <a:endParaRPr lang="bg-B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x-none" smtClean="0">
                <a:solidFill>
                  <a:schemeClr val="bg1"/>
                </a:solidFill>
              </a:rPr>
              <a:t> </a:t>
            </a:r>
            <a:endParaRPr lang="bg-BG" dirty="0" smtClean="0">
              <a:solidFill>
                <a:schemeClr val="bg1"/>
              </a:solidFill>
            </a:endParaRPr>
          </a:p>
          <a:p>
            <a:endParaRPr lang="bg-B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Обекти на авторско право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x-none" smtClean="0"/>
              <a:t> </a:t>
            </a:r>
            <a:r>
              <a:rPr lang="x-none" smtClean="0">
                <a:solidFill>
                  <a:schemeClr val="bg1"/>
                </a:solidFill>
              </a:rPr>
              <a:t>7. фотографски произведения и произведения, създадени по начин, аналогичен на фотографския;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 </a:t>
            </a:r>
            <a:r>
              <a:rPr lang="x-none" smtClean="0">
                <a:solidFill>
                  <a:schemeClr val="bg1"/>
                </a:solidFill>
              </a:rPr>
              <a:t>8</a:t>
            </a:r>
            <a:r>
              <a:rPr lang="x-none" smtClean="0">
                <a:solidFill>
                  <a:schemeClr val="bg1"/>
                </a:solidFill>
              </a:rPr>
              <a:t>. одобрени архитектурни проекти, одобрени проекти по устройствено планиране, карти, схеми, планове и други, отнасящи се до архитектурата, териториалното устройство, географията, топографията, музейното дело и която и да е област на науката и техниката;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 </a:t>
            </a:r>
            <a:r>
              <a:rPr lang="x-none" smtClean="0">
                <a:solidFill>
                  <a:schemeClr val="bg1"/>
                </a:solidFill>
              </a:rPr>
              <a:t>9</a:t>
            </a:r>
            <a:r>
              <a:rPr lang="x-none" smtClean="0">
                <a:solidFill>
                  <a:schemeClr val="bg1"/>
                </a:solidFill>
              </a:rPr>
              <a:t>. графично оформление на печатно издание;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 </a:t>
            </a:r>
            <a:r>
              <a:rPr lang="x-none" smtClean="0">
                <a:solidFill>
                  <a:schemeClr val="bg1"/>
                </a:solidFill>
              </a:rPr>
              <a:t>10</a:t>
            </a:r>
            <a:r>
              <a:rPr lang="x-none" smtClean="0">
                <a:solidFill>
                  <a:schemeClr val="bg1"/>
                </a:solidFill>
              </a:rPr>
              <a:t>. кадастрални карти и държавни топографски карти.</a:t>
            </a:r>
            <a:endParaRPr lang="bg-B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x-none" smtClean="0">
                <a:solidFill>
                  <a:schemeClr val="bg1"/>
                </a:solidFill>
              </a:rPr>
              <a:t> 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 Обект</a:t>
            </a:r>
            <a:r>
              <a:rPr lang="bg-BG" dirty="0" smtClean="0">
                <a:solidFill>
                  <a:schemeClr val="bg1"/>
                </a:solidFill>
              </a:rPr>
              <a:t>и</a:t>
            </a:r>
            <a:r>
              <a:rPr lang="x-none" smtClean="0">
                <a:solidFill>
                  <a:schemeClr val="bg1"/>
                </a:solidFill>
              </a:rPr>
              <a:t> на авторското право са също:</a:t>
            </a:r>
            <a:endParaRPr lang="bg-B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bg-BG" dirty="0" smtClean="0">
                <a:solidFill>
                  <a:schemeClr val="bg1"/>
                </a:solidFill>
              </a:rPr>
              <a:t>      </a:t>
            </a:r>
            <a:r>
              <a:rPr lang="x-none" smtClean="0">
                <a:solidFill>
                  <a:schemeClr val="bg1"/>
                </a:solidFill>
              </a:rPr>
              <a:t> </a:t>
            </a:r>
            <a:r>
              <a:rPr lang="x-none" smtClean="0">
                <a:solidFill>
                  <a:schemeClr val="bg1"/>
                </a:solidFill>
              </a:rPr>
              <a:t> </a:t>
            </a:r>
            <a:r>
              <a:rPr lang="x-none" smtClean="0">
                <a:solidFill>
                  <a:schemeClr val="bg1"/>
                </a:solidFill>
              </a:rPr>
              <a:t>1. преводи и преработки на съществуващи произведения и фолклорни творби;</a:t>
            </a:r>
            <a:endParaRPr lang="bg-B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bg-BG" dirty="0" smtClean="0">
                <a:solidFill>
                  <a:schemeClr val="bg1"/>
                </a:solidFill>
              </a:rPr>
              <a:t>        </a:t>
            </a:r>
            <a:r>
              <a:rPr lang="x-none" smtClean="0">
                <a:solidFill>
                  <a:schemeClr val="bg1"/>
                </a:solidFill>
              </a:rPr>
              <a:t>2</a:t>
            </a:r>
            <a:r>
              <a:rPr lang="x-none" smtClean="0">
                <a:solidFill>
                  <a:schemeClr val="bg1"/>
                </a:solidFill>
              </a:rPr>
              <a:t>. аранжименти на музикални произведения и на фолклорни творби;</a:t>
            </a:r>
            <a:endParaRPr lang="bg-B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bg-BG" dirty="0" smtClean="0">
                <a:solidFill>
                  <a:schemeClr val="bg1"/>
                </a:solidFill>
              </a:rPr>
              <a:t>        </a:t>
            </a:r>
            <a:r>
              <a:rPr lang="x-none" smtClean="0">
                <a:solidFill>
                  <a:schemeClr val="bg1"/>
                </a:solidFill>
              </a:rPr>
              <a:t>3</a:t>
            </a:r>
            <a:r>
              <a:rPr lang="x-none" smtClean="0">
                <a:solidFill>
                  <a:schemeClr val="bg1"/>
                </a:solidFill>
              </a:rPr>
              <a:t>. периодични издания, енциклопедии, сборници, антологии, библиографии, бази данни и други подобни, които включват две или повече произведения или материали.</a:t>
            </a:r>
            <a:endParaRPr lang="bg-BG" dirty="0" smtClean="0">
              <a:solidFill>
                <a:schemeClr val="bg1"/>
              </a:solidFill>
            </a:endParaRPr>
          </a:p>
          <a:p>
            <a:endParaRPr lang="bg-BG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Не са обекти на авторското право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x-none" smtClean="0">
                <a:solidFill>
                  <a:schemeClr val="bg1"/>
                </a:solidFill>
              </a:rPr>
              <a:t>1</a:t>
            </a:r>
            <a:r>
              <a:rPr lang="x-none" smtClean="0">
                <a:solidFill>
                  <a:schemeClr val="bg1"/>
                </a:solidFill>
              </a:rPr>
              <a:t>. </a:t>
            </a:r>
            <a:r>
              <a:rPr lang="bg-BG" dirty="0" smtClean="0">
                <a:solidFill>
                  <a:schemeClr val="bg1"/>
                </a:solidFill>
              </a:rPr>
              <a:t>Н</a:t>
            </a:r>
            <a:r>
              <a:rPr lang="x-none" smtClean="0">
                <a:solidFill>
                  <a:schemeClr val="bg1"/>
                </a:solidFill>
              </a:rPr>
              <a:t>ормативни </a:t>
            </a:r>
            <a:r>
              <a:rPr lang="x-none" smtClean="0">
                <a:solidFill>
                  <a:schemeClr val="bg1"/>
                </a:solidFill>
              </a:rPr>
              <a:t>и индивидуални актове на държавни органи за управление, както и официалните им преводи;</a:t>
            </a:r>
            <a:endParaRPr lang="bg-BG" dirty="0" smtClean="0">
              <a:solidFill>
                <a:schemeClr val="bg1"/>
              </a:solidFill>
            </a:endParaRPr>
          </a:p>
          <a:p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 2</a:t>
            </a:r>
            <a:r>
              <a:rPr lang="x-none" smtClean="0">
                <a:solidFill>
                  <a:schemeClr val="bg1"/>
                </a:solidFill>
              </a:rPr>
              <a:t>. </a:t>
            </a:r>
            <a:r>
              <a:rPr lang="bg-BG" dirty="0" smtClean="0">
                <a:solidFill>
                  <a:schemeClr val="bg1"/>
                </a:solidFill>
              </a:rPr>
              <a:t>И</a:t>
            </a:r>
            <a:r>
              <a:rPr lang="x-none" smtClean="0">
                <a:solidFill>
                  <a:schemeClr val="bg1"/>
                </a:solidFill>
              </a:rPr>
              <a:t>деи </a:t>
            </a:r>
            <a:r>
              <a:rPr lang="x-none" smtClean="0">
                <a:solidFill>
                  <a:schemeClr val="bg1"/>
                </a:solidFill>
              </a:rPr>
              <a:t>и концепции;</a:t>
            </a:r>
            <a:endParaRPr lang="bg-BG" dirty="0" smtClean="0">
              <a:solidFill>
                <a:schemeClr val="bg1"/>
              </a:solidFill>
            </a:endParaRPr>
          </a:p>
          <a:p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 3</a:t>
            </a:r>
            <a:r>
              <a:rPr lang="x-none" smtClean="0">
                <a:solidFill>
                  <a:schemeClr val="bg1"/>
                </a:solidFill>
              </a:rPr>
              <a:t>. </a:t>
            </a:r>
            <a:r>
              <a:rPr lang="bg-BG" dirty="0" smtClean="0">
                <a:solidFill>
                  <a:schemeClr val="bg1"/>
                </a:solidFill>
              </a:rPr>
              <a:t>Ф</a:t>
            </a:r>
            <a:r>
              <a:rPr lang="x-none" smtClean="0">
                <a:solidFill>
                  <a:schemeClr val="bg1"/>
                </a:solidFill>
              </a:rPr>
              <a:t>олклорни </a:t>
            </a:r>
            <a:r>
              <a:rPr lang="x-none" smtClean="0">
                <a:solidFill>
                  <a:schemeClr val="bg1"/>
                </a:solidFill>
              </a:rPr>
              <a:t>творби;</a:t>
            </a:r>
            <a:endParaRPr lang="bg-BG" dirty="0" smtClean="0">
              <a:solidFill>
                <a:schemeClr val="bg1"/>
              </a:solidFill>
            </a:endParaRPr>
          </a:p>
          <a:p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 4</a:t>
            </a:r>
            <a:r>
              <a:rPr lang="x-none" smtClean="0">
                <a:solidFill>
                  <a:schemeClr val="bg1"/>
                </a:solidFill>
              </a:rPr>
              <a:t>. </a:t>
            </a:r>
            <a:r>
              <a:rPr lang="bg-BG" dirty="0" smtClean="0">
                <a:solidFill>
                  <a:schemeClr val="bg1"/>
                </a:solidFill>
              </a:rPr>
              <a:t>Н</a:t>
            </a:r>
            <a:r>
              <a:rPr lang="x-none" smtClean="0">
                <a:solidFill>
                  <a:schemeClr val="bg1"/>
                </a:solidFill>
              </a:rPr>
              <a:t>овини</a:t>
            </a:r>
            <a:r>
              <a:rPr lang="x-none" smtClean="0">
                <a:solidFill>
                  <a:schemeClr val="bg1"/>
                </a:solidFill>
              </a:rPr>
              <a:t>, факти, сведения и данни.</a:t>
            </a:r>
            <a:endParaRPr lang="bg-BG" dirty="0" smtClean="0">
              <a:solidFill>
                <a:schemeClr val="bg1"/>
              </a:solidFill>
            </a:endParaRPr>
          </a:p>
          <a:p>
            <a:endParaRPr lang="bg-B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x-none" b="1" smtClean="0">
                <a:solidFill>
                  <a:schemeClr val="bg1"/>
                </a:solidFill>
              </a:rPr>
              <a:t> </a:t>
            </a:r>
            <a:endParaRPr lang="bg-BG" dirty="0" smtClean="0">
              <a:solidFill>
                <a:schemeClr val="bg1"/>
              </a:solidFill>
            </a:endParaRPr>
          </a:p>
          <a:p>
            <a:endParaRPr lang="bg-B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Съдържание на авторското право</a:t>
            </a:r>
            <a:br>
              <a:rPr lang="bg-BG" sz="2400" dirty="0" smtClean="0"/>
            </a:br>
            <a:r>
              <a:rPr lang="bg-BG" sz="2400" dirty="0" smtClean="0"/>
              <a:t>Неимуществени права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x-none" smtClean="0">
                <a:solidFill>
                  <a:schemeClr val="bg1"/>
                </a:solidFill>
              </a:rPr>
              <a:t>Авторът има право:</a:t>
            </a:r>
            <a:endParaRPr lang="bg-BG" dirty="0" smtClean="0">
              <a:solidFill>
                <a:schemeClr val="bg1"/>
              </a:solidFill>
            </a:endParaRPr>
          </a:p>
          <a:p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1</a:t>
            </a:r>
            <a:r>
              <a:rPr lang="x-none" smtClean="0">
                <a:solidFill>
                  <a:schemeClr val="bg1"/>
                </a:solidFill>
              </a:rPr>
              <a:t>. да реши дали създаденото от него произведение може да бъде разгласено и да определи времето, мястото и начина, по който да стане това, с изключение на обектите по чл. 3, ал. 1, т. 4, 6 и 8, при които това право се уговаря по договор;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 </a:t>
            </a:r>
            <a:r>
              <a:rPr lang="x-none" smtClean="0">
                <a:solidFill>
                  <a:schemeClr val="bg1"/>
                </a:solidFill>
              </a:rPr>
              <a:t>2</a:t>
            </a:r>
            <a:r>
              <a:rPr lang="x-none" smtClean="0">
                <a:solidFill>
                  <a:schemeClr val="bg1"/>
                </a:solidFill>
              </a:rPr>
              <a:t>. да иска признаване на неговото авторство върху произведението;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 </a:t>
            </a:r>
            <a:r>
              <a:rPr lang="x-none" smtClean="0">
                <a:solidFill>
                  <a:schemeClr val="bg1"/>
                </a:solidFill>
              </a:rPr>
              <a:t>3. да реши дали произведението му да бъде разгласено под псевдоним или анонимно;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 </a:t>
            </a:r>
            <a:r>
              <a:rPr lang="x-none" smtClean="0">
                <a:solidFill>
                  <a:schemeClr val="bg1"/>
                </a:solidFill>
              </a:rPr>
              <a:t>4</a:t>
            </a:r>
            <a:r>
              <a:rPr lang="x-none" smtClean="0">
                <a:solidFill>
                  <a:schemeClr val="bg1"/>
                </a:solidFill>
              </a:rPr>
              <a:t>. да иска името му, псевдонима му или друг идентифициращ го авторски знак да бъдат обозначавани по съответния начин при всяко използване на произведението;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 </a:t>
            </a:r>
            <a:endParaRPr lang="bg-BG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Неимуществени права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x-none" smtClean="0">
                <a:solidFill>
                  <a:schemeClr val="bg1"/>
                </a:solidFill>
              </a:rPr>
              <a:t>5. да иска запазване на целостта на произведението и да се противопоставя на всякакви промени в него, както и на всяко друго действие, което би могло да наруши законните му интереси или личното му достойнство;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 6. да променя произведението си, ако с това не се нарушават права, придобити от други лица;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  7. на достъп до оригинала на произведението, когато то се намира във владение на друго лице и когато това е необходимо с оглед упражняване на неимуществено или имуществено право, предвидено в този закон;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 8. да спре използването на произведението поради промени в убежденията си, с изключение на реализираните произведения на архитектурата, като обезщети за претърпените вреди лицата, които законно са придобили правото да използват произведението.</a:t>
            </a:r>
            <a:endParaRPr lang="bg-B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x-none" smtClean="0">
                <a:solidFill>
                  <a:schemeClr val="bg1"/>
                </a:solidFill>
              </a:rPr>
              <a:t> </a:t>
            </a:r>
            <a:endParaRPr lang="bg-BG" dirty="0" smtClean="0">
              <a:solidFill>
                <a:schemeClr val="bg1"/>
              </a:solidFill>
            </a:endParaRPr>
          </a:p>
          <a:p>
            <a:endParaRPr lang="bg-B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Съдържание на авторското право.</a:t>
            </a:r>
            <a:br>
              <a:rPr lang="bg-BG" sz="2400" dirty="0" smtClean="0"/>
            </a:br>
            <a:r>
              <a:rPr lang="bg-BG" sz="2400" dirty="0" smtClean="0"/>
              <a:t>Имуществени права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x-none" smtClean="0">
                <a:solidFill>
                  <a:schemeClr val="bg1"/>
                </a:solidFill>
              </a:rPr>
              <a:t>Авторът има изключителното право да използва създаденото от него произведение и да разрешава използването му от други лица освен в случаите, за които </a:t>
            </a:r>
            <a:r>
              <a:rPr lang="bg-BG" dirty="0" smtClean="0">
                <a:solidFill>
                  <a:schemeClr val="bg1"/>
                </a:solidFill>
              </a:rPr>
              <a:t>ЗАПСП </a:t>
            </a:r>
            <a:r>
              <a:rPr lang="x-none" smtClean="0">
                <a:solidFill>
                  <a:schemeClr val="bg1"/>
                </a:solidFill>
              </a:rPr>
              <a:t>разпорежда друго.</a:t>
            </a:r>
            <a:endParaRPr lang="bg-B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x-none" smtClean="0">
                <a:solidFill>
                  <a:schemeClr val="bg1"/>
                </a:solidFill>
              </a:rPr>
              <a:t> 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 За използване по смисъла </a:t>
            </a:r>
            <a:r>
              <a:rPr lang="bg-BG" dirty="0" smtClean="0">
                <a:solidFill>
                  <a:schemeClr val="bg1"/>
                </a:solidFill>
              </a:rPr>
              <a:t>на създадено произведение </a:t>
            </a:r>
            <a:r>
              <a:rPr lang="x-none" smtClean="0">
                <a:solidFill>
                  <a:schemeClr val="bg1"/>
                </a:solidFill>
              </a:rPr>
              <a:t>се смятат действия като: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 </a:t>
            </a:r>
            <a:r>
              <a:rPr lang="x-none" smtClean="0">
                <a:solidFill>
                  <a:schemeClr val="bg1"/>
                </a:solidFill>
              </a:rPr>
              <a:t>1</a:t>
            </a:r>
            <a:r>
              <a:rPr lang="x-none" smtClean="0">
                <a:solidFill>
                  <a:schemeClr val="bg1"/>
                </a:solidFill>
              </a:rPr>
              <a:t>. възпроизвеждането на произведението;</a:t>
            </a:r>
            <a:endParaRPr lang="bg-B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x-none" smtClean="0">
                <a:solidFill>
                  <a:schemeClr val="bg1"/>
                </a:solidFill>
              </a:rPr>
              <a:t> </a:t>
            </a:r>
            <a:r>
              <a:rPr lang="bg-BG" dirty="0" smtClean="0">
                <a:solidFill>
                  <a:schemeClr val="bg1"/>
                </a:solidFill>
              </a:rPr>
              <a:t>       </a:t>
            </a:r>
            <a:r>
              <a:rPr lang="x-none" smtClean="0">
                <a:solidFill>
                  <a:schemeClr val="bg1"/>
                </a:solidFill>
              </a:rPr>
              <a:t>2</a:t>
            </a:r>
            <a:r>
              <a:rPr lang="x-none" smtClean="0">
                <a:solidFill>
                  <a:schemeClr val="bg1"/>
                </a:solidFill>
              </a:rPr>
              <a:t>. разпространението сред неограничен брой лица на оригинала или екземпляри от произведението;</a:t>
            </a:r>
            <a:endParaRPr lang="bg-B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bg-BG" dirty="0" smtClean="0">
                <a:solidFill>
                  <a:schemeClr val="bg1"/>
                </a:solidFill>
              </a:rPr>
              <a:t>        </a:t>
            </a:r>
            <a:r>
              <a:rPr lang="x-none" smtClean="0">
                <a:solidFill>
                  <a:schemeClr val="bg1"/>
                </a:solidFill>
              </a:rPr>
              <a:t>3</a:t>
            </a:r>
            <a:r>
              <a:rPr lang="x-none" smtClean="0">
                <a:solidFill>
                  <a:schemeClr val="bg1"/>
                </a:solidFill>
              </a:rPr>
              <a:t>. публичното представяне или изпълнение на произведението;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 </a:t>
            </a:r>
            <a:r>
              <a:rPr lang="x-none" smtClean="0">
                <a:solidFill>
                  <a:schemeClr val="bg1"/>
                </a:solidFill>
              </a:rPr>
              <a:t>4. излъчването на произведението по безжичен път;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bg-BG" dirty="0" smtClean="0">
                <a:solidFill>
                  <a:schemeClr val="bg1"/>
                </a:solidFill>
              </a:rPr>
              <a:t> </a:t>
            </a:r>
            <a:r>
              <a:rPr lang="x-none" smtClean="0">
                <a:solidFill>
                  <a:schemeClr val="bg1"/>
                </a:solidFill>
              </a:rPr>
              <a:t>5</a:t>
            </a:r>
            <a:r>
              <a:rPr lang="x-none" smtClean="0">
                <a:solidFill>
                  <a:schemeClr val="bg1"/>
                </a:solidFill>
              </a:rPr>
              <a:t>. предаването и препредаването на произведението по кабел;</a:t>
            </a:r>
            <a:endParaRPr lang="bg-B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x-none" smtClean="0">
                <a:solidFill>
                  <a:schemeClr val="bg1"/>
                </a:solidFill>
              </a:rPr>
              <a:t> </a:t>
            </a:r>
            <a:endParaRPr lang="bg-BG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Имуществени права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x-none" smtClean="0">
                <a:solidFill>
                  <a:schemeClr val="bg1"/>
                </a:solidFill>
              </a:rPr>
              <a:t> 6. публичното показване на произведение на изобразителното изкуство и на произведение, създадено по фотографски или аналогичен на него начин;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 </a:t>
            </a:r>
            <a:r>
              <a:rPr lang="x-none" smtClean="0">
                <a:solidFill>
                  <a:schemeClr val="bg1"/>
                </a:solidFill>
              </a:rPr>
              <a:t>7. превеждането на произведението на друг език;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 </a:t>
            </a:r>
            <a:r>
              <a:rPr lang="x-none" smtClean="0">
                <a:solidFill>
                  <a:schemeClr val="bg1"/>
                </a:solidFill>
              </a:rPr>
              <a:t>8. преработката и синхронизацията на произведението. Преработка е и приспособяването и внасянето на всякакъв вид промени в произведението, както и използването на произведението за създаване на ново, производно от него произведение;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 </a:t>
            </a:r>
            <a:r>
              <a:rPr lang="x-none" smtClean="0">
                <a:solidFill>
                  <a:schemeClr val="bg1"/>
                </a:solidFill>
              </a:rPr>
              <a:t>9. реализирането на архитектурен проект чрез построяване или изработване на обекта, за който той е предназначен;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 </a:t>
            </a:r>
            <a:r>
              <a:rPr lang="x-none" smtClean="0">
                <a:solidFill>
                  <a:schemeClr val="bg1"/>
                </a:solidFill>
              </a:rPr>
              <a:t>10. предлагането по безжичен път или по кабел на достъп на неограничен брой лица до произведението или до част от него по начин, позволяващ този достъп да бъде осъществен от място и по време, индивидуално избрани от всеки от тях;</a:t>
            </a:r>
            <a:endParaRPr lang="bg-BG" dirty="0" smtClean="0">
              <a:solidFill>
                <a:schemeClr val="bg1"/>
              </a:solidFill>
            </a:endParaRPr>
          </a:p>
          <a:p>
            <a:r>
              <a:rPr lang="x-none" smtClean="0">
                <a:solidFill>
                  <a:schemeClr val="bg1"/>
                </a:solidFill>
              </a:rPr>
              <a:t> </a:t>
            </a:r>
            <a:r>
              <a:rPr lang="x-none" smtClean="0">
                <a:solidFill>
                  <a:schemeClr val="bg1"/>
                </a:solidFill>
              </a:rPr>
              <a:t>11. вносът и износът в трети държави на екземпляри от произведението в търговско количество, независимо дали са произведени законно или в нарушение на правото по т. 1.</a:t>
            </a:r>
            <a:endParaRPr lang="bg-BG" dirty="0" smtClean="0">
              <a:solidFill>
                <a:schemeClr val="bg1"/>
              </a:solidFill>
            </a:endParaRPr>
          </a:p>
          <a:p>
            <a:endParaRPr lang="bg-BG" dirty="0" smtClean="0"/>
          </a:p>
          <a:p>
            <a:endParaRPr lang="bg-B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400" dirty="0" smtClean="0"/>
              <a:t>Свободно използване на произведения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>
              <a:buNone/>
            </a:pPr>
            <a:r>
              <a:rPr lang="x-none" b="1" smtClean="0"/>
              <a:t>   </a:t>
            </a:r>
            <a:endParaRPr lang="bg-BG" dirty="0" smtClean="0"/>
          </a:p>
          <a:p>
            <a:r>
              <a:rPr lang="x-none" smtClean="0">
                <a:solidFill>
                  <a:schemeClr val="bg1"/>
                </a:solidFill>
              </a:rPr>
              <a:t>Свободното </a:t>
            </a:r>
            <a:r>
              <a:rPr lang="x-none" smtClean="0">
                <a:solidFill>
                  <a:schemeClr val="bg1"/>
                </a:solidFill>
              </a:rPr>
              <a:t>използване на произведения е допустимо само в случаите, посочени в закона, при условие че не се пречи на нормалното използване на произведението и не </a:t>
            </a:r>
            <a:r>
              <a:rPr lang="x-none" smtClean="0">
                <a:solidFill>
                  <a:schemeClr val="bg1"/>
                </a:solidFill>
              </a:rPr>
              <a:t>се </a:t>
            </a:r>
            <a:r>
              <a:rPr lang="x-none" smtClean="0">
                <a:solidFill>
                  <a:schemeClr val="bg1"/>
                </a:solidFill>
              </a:rPr>
              <a:t>уврежда </a:t>
            </a:r>
            <a:r>
              <a:rPr lang="x-none" smtClean="0">
                <a:solidFill>
                  <a:schemeClr val="bg1"/>
                </a:solidFill>
              </a:rPr>
              <a:t>законните интереси на носителя на авторското право.</a:t>
            </a:r>
            <a:endParaRPr lang="bg-BG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x-none" smtClean="0">
                <a:solidFill>
                  <a:schemeClr val="bg1"/>
                </a:solidFill>
              </a:rPr>
              <a:t> </a:t>
            </a:r>
            <a:endParaRPr lang="bg-BG" dirty="0" smtClean="0">
              <a:solidFill>
                <a:schemeClr val="bg1"/>
              </a:solidFill>
            </a:endParaRPr>
          </a:p>
          <a:p>
            <a:endParaRPr lang="bg-BG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</TotalTime>
  <Words>787</Words>
  <Application>Microsoft Office PowerPoint</Application>
  <PresentationFormat>On-screen Show (4:3)</PresentationFormat>
  <Paragraphs>102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Apex</vt:lpstr>
      <vt:lpstr>Закон за авторското право и сродните  права</vt:lpstr>
      <vt:lpstr>Обекти на авторско право</vt:lpstr>
      <vt:lpstr>Обекти на авторско право</vt:lpstr>
      <vt:lpstr>Не са обекти на авторското право</vt:lpstr>
      <vt:lpstr>Съдържание на авторското право Неимуществени права</vt:lpstr>
      <vt:lpstr>Неимуществени права</vt:lpstr>
      <vt:lpstr>Съдържание на авторското право. Имуществени права</vt:lpstr>
      <vt:lpstr>Имуществени права</vt:lpstr>
      <vt:lpstr>Свободно използване на произведения</vt:lpstr>
      <vt:lpstr>Времетраене на авторското право</vt:lpstr>
      <vt:lpstr>Авторски права върху компютърни програми</vt:lpstr>
      <vt:lpstr>Авторски права върху компютърни програми</vt:lpstr>
      <vt:lpstr>Авторски права върху бази данни</vt:lpstr>
      <vt:lpstr>Авторски права върху бази данни</vt:lpstr>
    </vt:vector>
  </TitlesOfParts>
  <Company>Botevgrad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 за авторското право и сродните  права</dc:title>
  <dc:creator>Irina</dc:creator>
  <cp:lastModifiedBy>Irina</cp:lastModifiedBy>
  <cp:revision>14</cp:revision>
  <dcterms:created xsi:type="dcterms:W3CDTF">2012-10-21T07:46:37Z</dcterms:created>
  <dcterms:modified xsi:type="dcterms:W3CDTF">2012-10-21T08:22:46Z</dcterms:modified>
</cp:coreProperties>
</file>