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bg-BG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AAF9A33-5BE6-4D90-ADDC-14AAF8BA7057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940657-11BA-47CB-BE55-91C32753793D}" type="slidenum">
              <a:rPr lang="bg-BG" smtClean="0"/>
              <a:t>‹#›</a:t>
            </a:fld>
            <a:endParaRPr lang="bg-BG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Предмет, принципи, основни положения</a:t>
            </a:r>
            <a:endParaRPr lang="bg-BG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ЗАКОН ЗА ЕЛЕКТРОННАТА ТЪРГОВИЯ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Защита на потребителите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Комисията за защита на потребителите и сдруженията за защита на </a:t>
            </a:r>
            <a:r>
              <a:rPr lang="bg-BG" dirty="0" smtClean="0"/>
              <a:t>потребителите предявяват </a:t>
            </a:r>
            <a:r>
              <a:rPr lang="bg-BG" dirty="0" smtClean="0"/>
              <a:t>искове за преустановяване или забрана на действия и търговски практики по</a:t>
            </a:r>
          </a:p>
          <a:p>
            <a:pPr>
              <a:buNone/>
            </a:pPr>
            <a:r>
              <a:rPr lang="bg-BG" dirty="0" smtClean="0"/>
              <a:t>    ЗЕТ </a:t>
            </a:r>
            <a:r>
              <a:rPr lang="bg-BG" dirty="0" smtClean="0"/>
              <a:t>, които са в нарушение на колективните интереси на потребителите, и искове </a:t>
            </a:r>
            <a:r>
              <a:rPr lang="bg-BG" dirty="0" smtClean="0"/>
              <a:t>за обезщетение </a:t>
            </a:r>
            <a:r>
              <a:rPr lang="bg-BG" dirty="0" smtClean="0"/>
              <a:t>при условията и по реда на глава девета, раздел III от Закона за защита на</a:t>
            </a:r>
          </a:p>
          <a:p>
            <a:pPr>
              <a:buNone/>
            </a:pPr>
            <a:r>
              <a:rPr lang="bg-BG" dirty="0" smtClean="0"/>
              <a:t>    потребителите</a:t>
            </a:r>
            <a:r>
              <a:rPr lang="bg-BG" dirty="0" smtClean="0"/>
              <a:t>. 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Предмет на регулиране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bg-BG" dirty="0" smtClean="0"/>
              <a:t>Законът за електронната търговия урежда обществени отношения, свързани с осъществяването на електронна търговия. </a:t>
            </a:r>
          </a:p>
          <a:p>
            <a:r>
              <a:rPr lang="bg-BG" dirty="0" smtClean="0"/>
              <a:t>Електронна търговия по смисъла на закона е предоставянето на услуги на</a:t>
            </a:r>
          </a:p>
          <a:p>
            <a:pPr>
              <a:buNone/>
            </a:pPr>
            <a:r>
              <a:rPr lang="bg-BG" dirty="0" smtClean="0"/>
              <a:t>       информационното </a:t>
            </a:r>
            <a:r>
              <a:rPr lang="bg-BG" dirty="0" smtClean="0"/>
              <a:t>общество. </a:t>
            </a:r>
          </a:p>
          <a:p>
            <a:r>
              <a:rPr lang="bg-BG" dirty="0" smtClean="0"/>
              <a:t>Услуги на информационното общество, това са услуги ,  които обикновено са възмездни</a:t>
            </a:r>
          </a:p>
          <a:p>
            <a:pPr>
              <a:buNone/>
            </a:pPr>
            <a:r>
              <a:rPr lang="bg-BG" dirty="0" smtClean="0"/>
              <a:t>       и </a:t>
            </a:r>
            <a:r>
              <a:rPr lang="bg-BG" dirty="0" smtClean="0"/>
              <a:t>се предоставят от разстояние чрез използването на електронни средства след изрично</a:t>
            </a:r>
          </a:p>
          <a:p>
            <a:pPr>
              <a:buNone/>
            </a:pPr>
            <a:r>
              <a:rPr lang="bg-BG" dirty="0" smtClean="0"/>
              <a:t>       изявление </a:t>
            </a:r>
            <a:r>
              <a:rPr lang="bg-BG" dirty="0" smtClean="0"/>
              <a:t>от страна на получателя на услугата. </a:t>
            </a:r>
          </a:p>
          <a:p>
            <a:r>
              <a:rPr lang="bg-BG" dirty="0" smtClean="0"/>
              <a:t>Извът предметния обхват на ЗЕТ са услуги на информационното общество, свързани със: </a:t>
            </a:r>
          </a:p>
          <a:p>
            <a:r>
              <a:rPr lang="bg-BG" dirty="0" smtClean="0"/>
              <a:t>1. установяването и събирането на публичните вземания; </a:t>
            </a:r>
          </a:p>
          <a:p>
            <a:r>
              <a:rPr lang="bg-BG" dirty="0" smtClean="0"/>
              <a:t>2. защитата на личните данни, включително в областта на</a:t>
            </a:r>
          </a:p>
          <a:p>
            <a:r>
              <a:rPr lang="bg-BG" dirty="0" smtClean="0"/>
              <a:t>електронните съобщения; </a:t>
            </a:r>
          </a:p>
          <a:p>
            <a:r>
              <a:rPr lang="bg-BG" dirty="0" smtClean="0"/>
              <a:t>3. споразуменията, решенията и съгласуваните практики по смисъла на чл. 9 от Закона за</a:t>
            </a:r>
          </a:p>
          <a:p>
            <a:r>
              <a:rPr lang="bg-BG" dirty="0" smtClean="0"/>
              <a:t>защита на конкуренцията; </a:t>
            </a:r>
          </a:p>
          <a:p>
            <a:r>
              <a:rPr lang="bg-BG" dirty="0" smtClean="0"/>
              <a:t>4. нотариалната дейност и други професионални дейности, свързани с осъществяване на</a:t>
            </a:r>
          </a:p>
          <a:p>
            <a:r>
              <a:rPr lang="bg-BG" dirty="0" smtClean="0"/>
              <a:t>публични функции; </a:t>
            </a:r>
          </a:p>
          <a:p>
            <a:r>
              <a:rPr lang="bg-BG" dirty="0" smtClean="0"/>
              <a:t>5. процесуалното представителство; </a:t>
            </a:r>
          </a:p>
          <a:p>
            <a:r>
              <a:rPr lang="bg-BG" dirty="0" smtClean="0"/>
              <a:t>6. хазартните игри. </a:t>
            </a:r>
            <a:br>
              <a:rPr lang="bg-BG" dirty="0" smtClean="0"/>
            </a:b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dirty="0" smtClean="0"/>
              <a:t>Принципи на предоставяне на услуги на информационното общество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Услугите на информационното общество се предоставят свободно, освен ако в закон е</a:t>
            </a:r>
          </a:p>
          <a:p>
            <a:pPr>
              <a:buNone/>
            </a:pPr>
            <a:r>
              <a:rPr lang="bg-BG" dirty="0" smtClean="0"/>
              <a:t>    предвидено </a:t>
            </a:r>
            <a:r>
              <a:rPr lang="bg-BG" dirty="0" smtClean="0"/>
              <a:t>друго.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dirty="0" smtClean="0"/>
              <a:t>Доставчик и получател на услуги на информационното общество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Доставчик на услуги е физическо или юридическо лице, което предоставя </a:t>
            </a:r>
            <a:r>
              <a:rPr lang="bg-BG" dirty="0" smtClean="0"/>
              <a:t>услуги на </a:t>
            </a:r>
            <a:r>
              <a:rPr lang="bg-BG" dirty="0" smtClean="0"/>
              <a:t>информационното общество. 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Получател на услуги е физическо или юридическо лице, което ползва услуги </a:t>
            </a:r>
            <a:r>
              <a:rPr lang="bg-BG" dirty="0" smtClean="0"/>
              <a:t>на информационното </a:t>
            </a:r>
            <a:r>
              <a:rPr lang="bg-BG" dirty="0" smtClean="0"/>
              <a:t>общество с професионална или друга цел, включително за нуждите на</a:t>
            </a:r>
          </a:p>
          <a:p>
            <a:pPr>
              <a:buNone/>
            </a:pPr>
            <a:r>
              <a:rPr lang="bg-BG" dirty="0" smtClean="0"/>
              <a:t>    търсене </a:t>
            </a:r>
            <a:r>
              <a:rPr lang="bg-BG" dirty="0" smtClean="0"/>
              <a:t>на информация или предоставяне на достъп до нея. </a:t>
            </a:r>
            <a:br>
              <a:rPr lang="bg-BG" dirty="0" smtClean="0"/>
            </a:b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Задължения на доставчика на информационни услуги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Autofit/>
          </a:bodyPr>
          <a:lstStyle/>
          <a:p>
            <a:r>
              <a:rPr lang="bg-BG" sz="1400" dirty="0" smtClean="0"/>
              <a:t>Доставчикът е дължен да предоставя безпрепятствен, пряк и постоянен достъп на получателите на услугите и на </a:t>
            </a:r>
            <a:r>
              <a:rPr lang="bg-BG" sz="1400" dirty="0" smtClean="0"/>
              <a:t>компетентните органи </a:t>
            </a:r>
            <a:r>
              <a:rPr lang="bg-BG" sz="1400" dirty="0" smtClean="0"/>
              <a:t>до следната информация: </a:t>
            </a:r>
          </a:p>
          <a:p>
            <a:r>
              <a:rPr lang="bg-BG" sz="1400" dirty="0" smtClean="0"/>
              <a:t>1. името или наименованието си; </a:t>
            </a:r>
          </a:p>
          <a:p>
            <a:r>
              <a:rPr lang="bg-BG" sz="1400" dirty="0" smtClean="0"/>
              <a:t>2. постоянния си адрес или седалището и адреса си на управление; </a:t>
            </a:r>
          </a:p>
          <a:p>
            <a:r>
              <a:rPr lang="bg-BG" sz="1400" dirty="0" smtClean="0"/>
              <a:t>3. адреса, на който упражнява дейността си, ако е различен от адреса по т. 2; </a:t>
            </a:r>
          </a:p>
          <a:p>
            <a:r>
              <a:rPr lang="bg-BG" sz="1400" dirty="0" smtClean="0"/>
              <a:t>4. данни за кореспонденция, включително телефон и адрес на електронна поща, за</a:t>
            </a:r>
          </a:p>
          <a:p>
            <a:r>
              <a:rPr lang="bg-BG" sz="1400" dirty="0" smtClean="0"/>
              <a:t>осъществяване на пряка и навременна връзка с него; </a:t>
            </a:r>
          </a:p>
          <a:p>
            <a:r>
              <a:rPr lang="bg-BG" sz="1400" dirty="0" smtClean="0"/>
              <a:t>5. данни за вписване в търговски или друг публичен регистър; </a:t>
            </a:r>
          </a:p>
          <a:p>
            <a:r>
              <a:rPr lang="bg-BG" sz="1400" dirty="0" smtClean="0"/>
              <a:t>6. информация за органа, осъществяващ контрол върху дейността му, когато тази дейност</a:t>
            </a:r>
          </a:p>
          <a:p>
            <a:r>
              <a:rPr lang="bg-BG" sz="1400" dirty="0" smtClean="0"/>
              <a:t>подлежи на уведомителен, регистрационен или лицензионен режим; </a:t>
            </a:r>
          </a:p>
          <a:p>
            <a:r>
              <a:rPr lang="bg-BG" sz="1400" dirty="0" smtClean="0"/>
              <a:t>7. когато осъществява регулирана професия - информация за камарата, </a:t>
            </a:r>
            <a:r>
              <a:rPr lang="bg-BG" sz="1400" dirty="0" smtClean="0"/>
              <a:t>професионалния съюз </a:t>
            </a:r>
            <a:r>
              <a:rPr lang="bg-BG" sz="1400" dirty="0" smtClean="0"/>
              <a:t>или организацията, в която доставчикът членува или е регистриран, професионалното</a:t>
            </a:r>
          </a:p>
          <a:p>
            <a:pPr>
              <a:buNone/>
            </a:pPr>
            <a:r>
              <a:rPr lang="bg-BG" sz="1400" dirty="0" smtClean="0"/>
              <a:t>        звание </a:t>
            </a:r>
            <a:r>
              <a:rPr lang="bg-BG" sz="1400" dirty="0" smtClean="0"/>
              <a:t>и държавата, в която то е предоставено, както и препратка към </a:t>
            </a:r>
            <a:r>
              <a:rPr lang="bg-BG" sz="1400" dirty="0" smtClean="0"/>
              <a:t>приложимите разпоредби </a:t>
            </a:r>
            <a:r>
              <a:rPr lang="bg-BG" sz="1400" dirty="0" smtClean="0"/>
              <a:t>относно правото на упражняване на занаята или професията и указания за</a:t>
            </a:r>
          </a:p>
          <a:p>
            <a:pPr>
              <a:buNone/>
            </a:pPr>
            <a:r>
              <a:rPr lang="bg-BG" sz="1400" dirty="0" smtClean="0"/>
              <a:t>        достъпа </a:t>
            </a:r>
            <a:r>
              <a:rPr lang="bg-BG" sz="1400" dirty="0" smtClean="0"/>
              <a:t>до тях; </a:t>
            </a:r>
          </a:p>
          <a:p>
            <a:r>
              <a:rPr lang="bg-BG" sz="1400" dirty="0" smtClean="0"/>
              <a:t>8. съответно указание, ако е регистриран по Закона за данък върху добавената стойност; </a:t>
            </a:r>
          </a:p>
          <a:p>
            <a:r>
              <a:rPr lang="bg-BG" sz="1400" dirty="0" smtClean="0"/>
              <a:t>9. друга информация, предвидена в нормативен акт. </a:t>
            </a:r>
          </a:p>
          <a:p>
            <a:r>
              <a:rPr lang="bg-BG" sz="1400" dirty="0" smtClean="0"/>
              <a:t>Когато при предоставянето на услуги на информационното общество се посочват цени, </a:t>
            </a:r>
            <a:r>
              <a:rPr lang="bg-BG" sz="1400" dirty="0" smtClean="0"/>
              <a:t> те </a:t>
            </a:r>
            <a:r>
              <a:rPr lang="bg-BG" sz="1400" dirty="0" smtClean="0"/>
              <a:t>трябва да се обозначават по ясен и разбираем начин. Доставчикът на услуги е длъжен </a:t>
            </a:r>
            <a:r>
              <a:rPr lang="bg-BG" sz="1400" dirty="0" smtClean="0"/>
              <a:t>да указва </a:t>
            </a:r>
            <a:r>
              <a:rPr lang="bg-BG" sz="1400" dirty="0" smtClean="0"/>
              <a:t>дали цените включват данъци, такси и разноски, които формират крайната цена. </a:t>
            </a:r>
          </a:p>
          <a:p>
            <a:pPr>
              <a:buNone/>
            </a:pPr>
            <a:r>
              <a:rPr lang="bg-BG" sz="1400" dirty="0" smtClean="0"/>
              <a:t> </a:t>
            </a:r>
          </a:p>
          <a:p>
            <a:endParaRPr lang="bg-BG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Търговски съобщения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5184576"/>
          </a:xfrm>
        </p:spPr>
        <p:txBody>
          <a:bodyPr>
            <a:noAutofit/>
          </a:bodyPr>
          <a:lstStyle/>
          <a:p>
            <a:r>
              <a:rPr lang="bg-BG" sz="2200" dirty="0" smtClean="0"/>
              <a:t>Търговски съобщения по смисъла на ЗЕТ са рекламни или други съобщения, представящи пряко или косвено стоките, услугите или репутацията на лицето, извършващо търговска или занаятчийска дейност или упражняващо регулирана професия. </a:t>
            </a:r>
          </a:p>
          <a:p>
            <a:r>
              <a:rPr lang="bg-BG" sz="2200" dirty="0" smtClean="0"/>
              <a:t>Не </a:t>
            </a:r>
            <a:r>
              <a:rPr lang="bg-BG" sz="2200" dirty="0" smtClean="0"/>
              <a:t>представляват търговски съобщения самостоятелното </a:t>
            </a:r>
            <a:r>
              <a:rPr lang="bg-BG" sz="2200" dirty="0" smtClean="0"/>
              <a:t>използване  на</a:t>
            </a:r>
            <a:r>
              <a:rPr lang="bg-BG" sz="2200" dirty="0" smtClean="0"/>
              <a:t>: </a:t>
            </a:r>
          </a:p>
          <a:p>
            <a:r>
              <a:rPr lang="bg-BG" sz="2200" dirty="0" smtClean="0"/>
              <a:t>1. информация, осигуряваща директен достъп до дейността на лицето, като </a:t>
            </a:r>
            <a:r>
              <a:rPr lang="bg-BG" sz="2200" dirty="0" smtClean="0"/>
              <a:t>наименованието на </a:t>
            </a:r>
            <a:r>
              <a:rPr lang="bg-BG" sz="2200" dirty="0" smtClean="0"/>
              <a:t>неговия домейн или адрес на електронна поща; </a:t>
            </a:r>
          </a:p>
          <a:p>
            <a:r>
              <a:rPr lang="bg-BG" sz="2200" dirty="0" smtClean="0"/>
              <a:t>2. съобщения за стоките, услугите или репутацията на лицето, информацията за които </a:t>
            </a:r>
            <a:r>
              <a:rPr lang="bg-BG" sz="2200" dirty="0" smtClean="0"/>
              <a:t>е събрана </a:t>
            </a:r>
            <a:r>
              <a:rPr lang="bg-BG" sz="2200" dirty="0" smtClean="0"/>
              <a:t>по независим начин, без за това да е заплатено. </a:t>
            </a:r>
          </a:p>
          <a:p>
            <a:pPr>
              <a:buNone/>
            </a:pPr>
            <a:r>
              <a:rPr lang="bg-BG" sz="2200" dirty="0" smtClean="0"/>
              <a:t>  </a:t>
            </a:r>
          </a:p>
          <a:p>
            <a:endParaRPr lang="bg-BG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Търговски съобщения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sz="2800" dirty="0" smtClean="0"/>
              <a:t>Търговските съобщения, които са част от услуга или представляват услуга на информационното общество, трябва да отговарят на следните изисквания: </a:t>
            </a:r>
          </a:p>
          <a:p>
            <a:r>
              <a:rPr lang="bg-BG" sz="2800" dirty="0" smtClean="0"/>
              <a:t>1. да бъдат лесно разпознавани като търговски; </a:t>
            </a:r>
          </a:p>
          <a:p>
            <a:r>
              <a:rPr lang="bg-BG" sz="2800" dirty="0" smtClean="0"/>
              <a:t>2. да позволяват ясна индентификация на физическите или юридическите лица, от името на които са направени; </a:t>
            </a:r>
          </a:p>
          <a:p>
            <a:r>
              <a:rPr lang="bg-BG" sz="2800" dirty="0" smtClean="0"/>
              <a:t>3. да определят ясно и недвусмислено условията за ползване на промоционни предложения,  като отстъпки, премии и подаръци, ако включват такива; </a:t>
            </a:r>
          </a:p>
          <a:p>
            <a:r>
              <a:rPr lang="bg-BG" sz="2800" dirty="0" smtClean="0"/>
              <a:t>4. да осигуряват лесен достъп до ясни и недвусмислени условия за участие в състезания и игри с обявени награди, ако съдържат такава информация; </a:t>
            </a:r>
          </a:p>
          <a:p>
            <a:r>
              <a:rPr lang="bg-BG" sz="2800" dirty="0" smtClean="0"/>
              <a:t>5. да съдържат и информацията, предвидена в други нормативни актове. </a:t>
            </a:r>
          </a:p>
          <a:p>
            <a:pPr>
              <a:buNone/>
            </a:pPr>
            <a:r>
              <a:rPr lang="bg-BG" sz="2800" dirty="0" smtClean="0"/>
              <a:t>  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Непоискани търговски съобщения/спам/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 smtClean="0"/>
              <a:t>Доставчик на услуги, който изпраща непоискани търговски </a:t>
            </a:r>
            <a:r>
              <a:rPr lang="bg-BG" dirty="0" smtClean="0"/>
              <a:t>ъобщения </a:t>
            </a:r>
            <a:r>
              <a:rPr lang="bg-BG" dirty="0" smtClean="0"/>
              <a:t>по електронната поща без предварително съгласие на получателя, е длъжен да осигури ясното и недвусмислено разпознаване на </a:t>
            </a:r>
            <a:r>
              <a:rPr lang="bg-BG" dirty="0" smtClean="0"/>
              <a:t>търговското </a:t>
            </a:r>
            <a:r>
              <a:rPr lang="bg-BG" dirty="0" smtClean="0"/>
              <a:t>съобщение като непоискано още </a:t>
            </a:r>
            <a:r>
              <a:rPr lang="bg-BG" dirty="0" smtClean="0"/>
              <a:t>с постъпването </a:t>
            </a:r>
            <a:r>
              <a:rPr lang="bg-BG" dirty="0" smtClean="0"/>
              <a:t>му при получателя. </a:t>
            </a:r>
          </a:p>
          <a:p>
            <a:r>
              <a:rPr lang="bg-BG" dirty="0" smtClean="0"/>
              <a:t>Комисията за защита на потребителите води електронен регистър на електронните адреси на юридическите лица, които не желаят да получават непоискани търговски съобщения, по ред, определен с наредба на Министерския съвет. </a:t>
            </a:r>
          </a:p>
          <a:p>
            <a:r>
              <a:rPr lang="bg-BG" dirty="0" smtClean="0"/>
              <a:t>Забранено е </a:t>
            </a:r>
            <a:r>
              <a:rPr lang="bg-BG" dirty="0" smtClean="0"/>
              <a:t>изпращането </a:t>
            </a:r>
            <a:r>
              <a:rPr lang="bg-BG" dirty="0" smtClean="0"/>
              <a:t>на непоискани търговски съобщения на електронни адреси, </a:t>
            </a:r>
            <a:r>
              <a:rPr lang="bg-BG" dirty="0" smtClean="0"/>
              <a:t>вписани </a:t>
            </a:r>
            <a:r>
              <a:rPr lang="bg-BG" dirty="0" smtClean="0"/>
              <a:t>в </a:t>
            </a:r>
            <a:r>
              <a:rPr lang="bg-BG" dirty="0" smtClean="0"/>
              <a:t>регистъра, както и </a:t>
            </a:r>
          </a:p>
          <a:p>
            <a:pPr lvl="0">
              <a:buNone/>
            </a:pPr>
            <a:r>
              <a:rPr lang="bg-BG" dirty="0" smtClean="0"/>
              <a:t>    изпращането на непоискани търговски съобщения на потребители без предварителното </a:t>
            </a:r>
            <a:r>
              <a:rPr lang="bg-BG" dirty="0" smtClean="0"/>
              <a:t>им съгласие.</a:t>
            </a:r>
          </a:p>
          <a:p>
            <a:pPr>
              <a:buNone/>
            </a:pPr>
            <a:r>
              <a:rPr lang="bg-BG" dirty="0" smtClean="0"/>
              <a:t> </a:t>
            </a:r>
          </a:p>
          <a:p>
            <a:pPr>
              <a:buNone/>
            </a:pPr>
            <a:r>
              <a:rPr lang="bg-BG" dirty="0" smtClean="0"/>
              <a:t> 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dirty="0" smtClean="0"/>
              <a:t>Задължение на доставчиците при сключване на договори с електронни средства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bg-BG" b="1" dirty="0" smtClean="0"/>
              <a:t>Задължение за предоставяне на информация</a:t>
            </a:r>
            <a:endParaRPr lang="bg-BG" dirty="0" smtClean="0"/>
          </a:p>
          <a:p>
            <a:pPr>
              <a:buNone/>
            </a:pPr>
            <a:r>
              <a:rPr lang="bg-BG" dirty="0" smtClean="0"/>
              <a:t> </a:t>
            </a:r>
            <a:endParaRPr lang="bg-BG" dirty="0" smtClean="0"/>
          </a:p>
          <a:p>
            <a:r>
              <a:rPr lang="bg-BG" sz="2900" dirty="0" smtClean="0"/>
              <a:t>При </a:t>
            </a:r>
            <a:r>
              <a:rPr lang="bg-BG" sz="2900" dirty="0" smtClean="0"/>
              <a:t>предложение за сключване на договор чрез електронни средства доставчикът</a:t>
            </a:r>
          </a:p>
          <a:p>
            <a:pPr>
              <a:buNone/>
            </a:pPr>
            <a:r>
              <a:rPr lang="bg-BG" sz="2900" dirty="0" smtClean="0"/>
              <a:t>      на </a:t>
            </a:r>
            <a:r>
              <a:rPr lang="bg-BG" sz="2900" dirty="0" smtClean="0"/>
              <a:t>услуги предварително информира получателя на услугата по ясен, разбираем и</a:t>
            </a:r>
          </a:p>
          <a:p>
            <a:pPr>
              <a:buNone/>
            </a:pPr>
            <a:r>
              <a:rPr lang="bg-BG" sz="2900" dirty="0" smtClean="0"/>
              <a:t>      недвусмислен </a:t>
            </a:r>
            <a:r>
              <a:rPr lang="bg-BG" sz="2900" dirty="0" smtClean="0"/>
              <a:t>начин относно техническите стъпки по сключването на договора и тяхното правно значение,дали договорът ще бъде съхраняван от доставчика на услугата и какъв е начинът за достъп до него, техническите средства за установяване и поправяне на грешки при въвеждането на информация, преди да бъде направено изявлението за сключване на договора, езиците, на които договорът може да бъде сключен. </a:t>
            </a:r>
          </a:p>
          <a:p>
            <a:pPr>
              <a:buNone/>
            </a:pPr>
            <a:r>
              <a:rPr lang="bg-BG" sz="2900" b="1" dirty="0" smtClean="0"/>
              <a:t> </a:t>
            </a:r>
            <a:endParaRPr lang="bg-BG" sz="2900" dirty="0" smtClean="0"/>
          </a:p>
          <a:p>
            <a:pPr lvl="0"/>
            <a:r>
              <a:rPr lang="bg-BG" sz="2900" b="1" dirty="0" smtClean="0"/>
              <a:t>Задължения при изявление за сключване на договор</a:t>
            </a:r>
            <a:br>
              <a:rPr lang="bg-BG" sz="2900" b="1" dirty="0" smtClean="0"/>
            </a:br>
            <a:endParaRPr lang="bg-BG" sz="2900" dirty="0" smtClean="0"/>
          </a:p>
          <a:p>
            <a:r>
              <a:rPr lang="bg-BG" sz="2900" dirty="0" smtClean="0"/>
              <a:t>Доставчикът на услуги осигурява подходящи, ефективни и достъпни технически</a:t>
            </a:r>
          </a:p>
          <a:p>
            <a:pPr>
              <a:buNone/>
            </a:pPr>
            <a:r>
              <a:rPr lang="bg-BG" sz="2900" dirty="0" smtClean="0"/>
              <a:t>      средства </a:t>
            </a:r>
            <a:r>
              <a:rPr lang="bg-BG" sz="2900" dirty="0" smtClean="0"/>
              <a:t>за установяване и поправяне на грешки при въвеждане на информация, </a:t>
            </a:r>
            <a:r>
              <a:rPr lang="bg-BG" sz="2900" dirty="0" smtClean="0"/>
              <a:t>преди  получателят </a:t>
            </a:r>
            <a:r>
              <a:rPr lang="bg-BG" sz="2900" dirty="0" smtClean="0"/>
              <a:t>на услугата да направи изявление за сключване на договора. </a:t>
            </a:r>
          </a:p>
          <a:p>
            <a:r>
              <a:rPr lang="bg-BG" sz="2900" dirty="0" smtClean="0"/>
              <a:t>Доставчикът на услуги без неоправдано забавяне потвърждава чрез електронни </a:t>
            </a:r>
            <a:r>
              <a:rPr lang="bg-BG" sz="2900" dirty="0" smtClean="0"/>
              <a:t>средства получаването </a:t>
            </a:r>
            <a:r>
              <a:rPr lang="bg-BG" sz="2900" dirty="0" smtClean="0"/>
              <a:t>на изявлението за сключване на договора. </a:t>
            </a:r>
          </a:p>
          <a:p>
            <a:endParaRPr lang="bg-BG" sz="29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986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ЗАКОН ЗА ЕЛЕКТРОННАТА ТЪРГОВИЯ</vt:lpstr>
      <vt:lpstr>Предмет на регулиране</vt:lpstr>
      <vt:lpstr>Принципи на предоставяне на услуги на информационното общество</vt:lpstr>
      <vt:lpstr>Доставчик и получател на услуги на информационното общество</vt:lpstr>
      <vt:lpstr>Задължения на доставчика на информационни услуги</vt:lpstr>
      <vt:lpstr>Търговски съобщения</vt:lpstr>
      <vt:lpstr>Търговски съобщения</vt:lpstr>
      <vt:lpstr>Непоискани търговски съобщения/спам/</vt:lpstr>
      <vt:lpstr>Задължение на доставчиците при сключване на договори с електронни средства</vt:lpstr>
      <vt:lpstr>Защита на потребителите</vt:lpstr>
    </vt:vector>
  </TitlesOfParts>
  <Company>Botevgrad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Irina</dc:creator>
  <cp:lastModifiedBy>Irina</cp:lastModifiedBy>
  <cp:revision>13</cp:revision>
  <dcterms:created xsi:type="dcterms:W3CDTF">2012-10-21T07:18:37Z</dcterms:created>
  <dcterms:modified xsi:type="dcterms:W3CDTF">2012-10-21T07:43:51Z</dcterms:modified>
</cp:coreProperties>
</file>