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4" r:id="rId7"/>
    <p:sldId id="288" r:id="rId8"/>
    <p:sldId id="265" r:id="rId9"/>
    <p:sldId id="266" r:id="rId10"/>
    <p:sldId id="267" r:id="rId11"/>
    <p:sldId id="268" r:id="rId12"/>
    <p:sldId id="289" r:id="rId13"/>
    <p:sldId id="269" r:id="rId14"/>
    <p:sldId id="290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10244-2662-42A0-A779-29B1035DCAA7}" type="doc">
      <dgm:prSet loTypeId="urn:microsoft.com/office/officeart/2005/8/layout/radial4" loCatId="relationship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DA9C959-DDB3-41B8-919F-FE163C02D21A}">
      <dgm:prSet phldrT="[Text]" custT="1"/>
      <dgm:spPr>
        <a:xfrm>
          <a:off x="2134430" y="2484721"/>
          <a:ext cx="1779514" cy="100098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bg-BG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КЛИЕНТСКО ДОВЕРИЕ</a:t>
          </a:r>
          <a:endParaRPr lang="en-US" sz="1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FB186EC-DEBE-4E96-811A-D0E067D452F2}" type="parTrans" cxnId="{F47B8444-D4DF-45B2-9D21-BE527AC349A0}">
      <dgm:prSet/>
      <dgm:spPr/>
      <dgm:t>
        <a:bodyPr/>
        <a:lstStyle/>
        <a:p>
          <a:endParaRPr lang="en-US" sz="1200"/>
        </a:p>
      </dgm:t>
    </dgm:pt>
    <dgm:pt modelId="{CD788801-A9F4-4B48-88F1-A5F6E7C0A3D4}" type="sibTrans" cxnId="{F47B8444-D4DF-45B2-9D21-BE527AC349A0}">
      <dgm:prSet/>
      <dgm:spPr/>
      <dgm:t>
        <a:bodyPr/>
        <a:lstStyle/>
        <a:p>
          <a:endParaRPr lang="en-US" sz="1200"/>
        </a:p>
      </dgm:t>
    </dgm:pt>
    <dgm:pt modelId="{92688734-BD96-4358-B333-01CA8AF237B2}">
      <dgm:prSet phldrT="[Text]" custT="1"/>
      <dgm:spPr>
        <a:xfrm>
          <a:off x="-116247" y="2041814"/>
          <a:ext cx="1785934" cy="1423832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Институционална стабилност, в т.ч.:</a:t>
          </a:r>
          <a:endParaRPr lang="en-US" sz="1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Финансова стабилност (60%)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Капацитет за теглене на пари (54%)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Процедури, осигуряващи сигурност (51%)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Големина на институцията (42%)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03F62DB-8604-4001-AB2E-03D295B332E3}" type="parTrans" cxnId="{B2EFB520-34DB-4AB1-85CA-440FCDC2FAF7}">
      <dgm:prSet/>
      <dgm:spPr>
        <a:xfrm rot="11152834">
          <a:off x="1824980" y="2432714"/>
          <a:ext cx="356782" cy="465422"/>
        </a:xfr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1200"/>
        </a:p>
      </dgm:t>
    </dgm:pt>
    <dgm:pt modelId="{E2B3C696-7F3B-4B87-849F-7303435E5942}" type="sibTrans" cxnId="{B2EFB520-34DB-4AB1-85CA-440FCDC2FAF7}">
      <dgm:prSet/>
      <dgm:spPr/>
      <dgm:t>
        <a:bodyPr/>
        <a:lstStyle/>
        <a:p>
          <a:endParaRPr lang="en-US" sz="1200"/>
        </a:p>
      </dgm:t>
    </dgm:pt>
    <dgm:pt modelId="{46BEE6E9-723E-480B-9636-FCF3F3922D2D}">
      <dgm:prSet phldrT="[Text]" custT="1"/>
      <dgm:spPr>
        <a:xfrm>
          <a:off x="1147893" y="89153"/>
          <a:ext cx="1785934" cy="1574617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Изживяване на клиента, в т.ч.:</a:t>
          </a:r>
          <a:endParaRPr lang="en-US" sz="1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Третиране на клиента от страна на банката (56%)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Комуникация с клиента (44%)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Качество на получаваните съвети (41%)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Решаване на проблем/ реакция на оплаквания (38%)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Връзка с конкретен служител (19%)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BC61EF8-14D7-4E5F-9E93-2AD5BE9B11CE}" type="parTrans" cxnId="{50085BA8-BF6B-4A60-BE91-09CF452BA0D1}">
      <dgm:prSet/>
      <dgm:spPr>
        <a:xfrm rot="14700000">
          <a:off x="2195537" y="1894895"/>
          <a:ext cx="743155" cy="465422"/>
        </a:xfr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1200"/>
        </a:p>
      </dgm:t>
    </dgm:pt>
    <dgm:pt modelId="{070EA454-27E8-4BB9-B719-A92F8B3A8877}" type="sibTrans" cxnId="{50085BA8-BF6B-4A60-BE91-09CF452BA0D1}">
      <dgm:prSet/>
      <dgm:spPr/>
      <dgm:t>
        <a:bodyPr/>
        <a:lstStyle/>
        <a:p>
          <a:endParaRPr lang="en-US" sz="1200"/>
        </a:p>
      </dgm:t>
    </dgm:pt>
    <dgm:pt modelId="{319432A8-CE49-4AEE-AA23-A8D269D5E7DF}">
      <dgm:prSet phldrT="[Text]" custT="1"/>
      <dgm:spPr>
        <a:xfrm>
          <a:off x="3114547" y="86168"/>
          <a:ext cx="1785934" cy="1580587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Такси и лихвени проценти, в т.ч.:</a:t>
          </a:r>
          <a:endParaRPr lang="en-US" sz="1200" b="1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таксите (26%)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лихвените проценти по депозити (24%)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лихвените проценти по кредити (20%)</a:t>
          </a:r>
        </a:p>
        <a:p>
          <a:pPr algn="l"/>
          <a:endParaRPr lang="bg-BG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endParaRPr lang="bg-BG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A671A96-88D6-4B39-8EB4-E9D8BD9449FA}" type="parTrans" cxnId="{992D35E2-2712-41AB-83F6-EA2132DFC508}">
      <dgm:prSet/>
      <dgm:spPr>
        <a:xfrm rot="17700000">
          <a:off x="3096959" y="1849284"/>
          <a:ext cx="828024" cy="465422"/>
        </a:xfr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1200"/>
        </a:p>
      </dgm:t>
    </dgm:pt>
    <dgm:pt modelId="{A9439420-A4C0-41DE-B391-E28420C8B53B}" type="sibTrans" cxnId="{992D35E2-2712-41AB-83F6-EA2132DFC508}">
      <dgm:prSet/>
      <dgm:spPr/>
      <dgm:t>
        <a:bodyPr/>
        <a:lstStyle/>
        <a:p>
          <a:endParaRPr lang="en-US" sz="1200"/>
        </a:p>
      </dgm:t>
    </dgm:pt>
    <dgm:pt modelId="{55D90669-5831-4375-A865-214C23060D2C}">
      <dgm:prSet custT="1"/>
      <dgm:spPr>
        <a:xfrm>
          <a:off x="4378687" y="2031736"/>
          <a:ext cx="1785934" cy="1540138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Други, в т.ч</a:t>
          </a:r>
          <a:r>
            <a:rPr lang="bg-BG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.: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C63A1C3-9DF6-4017-A950-5A5BF5BD4B6A}" type="parTrans" cxnId="{CCB0312E-C21D-4A8E-B63E-4815B473D1A9}">
      <dgm:prSet/>
      <dgm:spPr>
        <a:xfrm rot="21320078">
          <a:off x="3837237" y="2439347"/>
          <a:ext cx="383589" cy="465422"/>
        </a:xfr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en-US" sz="1200"/>
        </a:p>
      </dgm:t>
    </dgm:pt>
    <dgm:pt modelId="{7ED0FD4A-0FF7-4863-BE08-5F8C3E469C0C}" type="sibTrans" cxnId="{CCB0312E-C21D-4A8E-B63E-4815B473D1A9}">
      <dgm:prSet/>
      <dgm:spPr/>
      <dgm:t>
        <a:bodyPr/>
        <a:lstStyle/>
        <a:p>
          <a:endParaRPr lang="en-US" sz="1200"/>
        </a:p>
      </dgm:t>
    </dgm:pt>
    <dgm:pt modelId="{143E05E4-51CD-4F98-836C-1ADEAD4D3CD6}">
      <dgm:prSet custT="1"/>
      <dgm:spPr>
        <a:xfrm>
          <a:off x="4378687" y="2031736"/>
          <a:ext cx="1785934" cy="1540138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Опит на приятели и семейство (14%)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0684402-750C-4366-9591-B94CA09A5C4C}" type="parTrans" cxnId="{6067433E-4F40-4635-94AF-C01C5C4D02A0}">
      <dgm:prSet/>
      <dgm:spPr/>
      <dgm:t>
        <a:bodyPr/>
        <a:lstStyle/>
        <a:p>
          <a:endParaRPr lang="en-US" sz="1200"/>
        </a:p>
      </dgm:t>
    </dgm:pt>
    <dgm:pt modelId="{4EA36F6C-9E7B-4A26-A940-5747ED5211A1}" type="sibTrans" cxnId="{6067433E-4F40-4635-94AF-C01C5C4D02A0}">
      <dgm:prSet/>
      <dgm:spPr/>
      <dgm:t>
        <a:bodyPr/>
        <a:lstStyle/>
        <a:p>
          <a:endParaRPr lang="en-US" sz="1200"/>
        </a:p>
      </dgm:t>
    </dgm:pt>
    <dgm:pt modelId="{88AA6040-4A3F-4DD3-8066-F4213BDCE6B8}">
      <dgm:prSet custT="1"/>
      <dgm:spPr>
        <a:xfrm>
          <a:off x="4378687" y="2031736"/>
          <a:ext cx="1785934" cy="1540138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Решения за откриване или закриване на клонове (9%)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192936B-BD88-47CE-A621-63096F06F35A}" type="parTrans" cxnId="{38058C5B-D247-4572-B23A-590D90F7B9A6}">
      <dgm:prSet/>
      <dgm:spPr/>
      <dgm:t>
        <a:bodyPr/>
        <a:lstStyle/>
        <a:p>
          <a:endParaRPr lang="en-US" sz="1200"/>
        </a:p>
      </dgm:t>
    </dgm:pt>
    <dgm:pt modelId="{83FBAF03-C017-4866-876F-40C4C440C964}" type="sibTrans" cxnId="{38058C5B-D247-4572-B23A-590D90F7B9A6}">
      <dgm:prSet/>
      <dgm:spPr/>
      <dgm:t>
        <a:bodyPr/>
        <a:lstStyle/>
        <a:p>
          <a:endParaRPr lang="en-US" sz="1200"/>
        </a:p>
      </dgm:t>
    </dgm:pt>
    <dgm:pt modelId="{A6CD7D7C-D188-4796-9580-A5F444CE9BC6}">
      <dgm:prSet custT="1"/>
      <dgm:spPr>
        <a:xfrm>
          <a:off x="4378687" y="2031736"/>
          <a:ext cx="1785934" cy="1540138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l"/>
          <a:r>
            <a:rPr lang="bg-BG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Публикации за институцията (8%)</a:t>
          </a:r>
          <a:endParaRPr lang="en-US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EF1F20D-5C84-44F4-99DB-F0CA730A0E50}" type="parTrans" cxnId="{BC85198E-6D12-4391-B45D-7FE547C36C44}">
      <dgm:prSet/>
      <dgm:spPr/>
      <dgm:t>
        <a:bodyPr/>
        <a:lstStyle/>
        <a:p>
          <a:endParaRPr lang="en-US" sz="1200"/>
        </a:p>
      </dgm:t>
    </dgm:pt>
    <dgm:pt modelId="{A6126872-5AD1-4985-A817-B0E0A8803F89}" type="sibTrans" cxnId="{BC85198E-6D12-4391-B45D-7FE547C36C44}">
      <dgm:prSet/>
      <dgm:spPr/>
      <dgm:t>
        <a:bodyPr/>
        <a:lstStyle/>
        <a:p>
          <a:endParaRPr lang="en-US" sz="1200"/>
        </a:p>
      </dgm:t>
    </dgm:pt>
    <dgm:pt modelId="{DD08B3A4-AB65-427E-BAE3-6658204123CD}" type="pres">
      <dgm:prSet presAssocID="{BBB10244-2662-42A0-A779-29B1035DCAA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A0CA8E-D742-4B3C-9613-F746807C8B0D}" type="pres">
      <dgm:prSet presAssocID="{0DA9C959-DDB3-41B8-919F-FE163C02D21A}" presName="centerShape" presStyleLbl="node0" presStyleIdx="0" presStyleCnt="1" custScaleX="108968" custScaleY="61295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3E63CCCD-148E-472C-8E53-A55DB0001F3D}" type="pres">
      <dgm:prSet presAssocID="{F03F62DB-8604-4001-AB2E-03D295B332E3}" presName="parTrans" presStyleLbl="bgSibTrans2D1" presStyleIdx="0" presStyleCnt="4" custScaleX="27368" custLinFactNeighborX="44357" custLinFactNeighborY="-33322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9D089C21-2858-4D2E-8D6F-7F73D866A6A5}" type="pres">
      <dgm:prSet presAssocID="{92688734-BD96-4358-B333-01CA8AF237B2}" presName="node" presStyleLbl="node1" presStyleIdx="0" presStyleCnt="4" custScaleX="115117" custScaleY="114721" custRadScaleRad="100902" custRadScaleInc="-2075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FD0FD46-5E3B-44D7-B6E0-427773B3C059}" type="pres">
      <dgm:prSet presAssocID="{2BC61EF8-14D7-4E5F-9E93-2AD5BE9B11CE}" presName="parTrans" presStyleLbl="bgSibTrans2D1" presStyleIdx="1" presStyleCnt="4" custScaleX="43870" custLinFactY="3885" custLinFactNeighborX="9935" custLinFactNeighborY="100000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2740CA62-6AF4-4B23-A5BD-AD641C20113D}" type="pres">
      <dgm:prSet presAssocID="{46BEE6E9-723E-480B-9636-FCF3F3922D2D}" presName="node" presStyleLbl="node1" presStyleIdx="1" presStyleCnt="4" custScaleX="115117" custScaleY="12687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F873C7F-2878-4268-8473-5522DD8BBCEA}" type="pres">
      <dgm:prSet presAssocID="{EA671A96-88D6-4B39-8EB4-E9D8BD9449FA}" presName="parTrans" presStyleLbl="bgSibTrans2D1" presStyleIdx="2" presStyleCnt="4" custScaleX="48880" custLinFactNeighborX="-8181" custLinFactNeighborY="94085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C0598554-D09E-4BD6-AA66-810F4A7187B6}" type="pres">
      <dgm:prSet presAssocID="{319432A8-CE49-4AEE-AA23-A8D269D5E7DF}" presName="node" presStyleLbl="node1" presStyleIdx="2" presStyleCnt="4" custScaleX="115117" custScaleY="12735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E70DF50-5103-48C9-85D4-77F7D4320FEF}" type="pres">
      <dgm:prSet presAssocID="{AC63A1C3-9DF6-4017-A950-5A5BF5BD4B6A}" presName="parTrans" presStyleLbl="bgSibTrans2D1" presStyleIdx="3" presStyleCnt="4" custScaleX="29597" custLinFactNeighborX="-46044" custLinFactNeighborY="-39202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476D95F6-7246-4DDF-8A9B-9D2CA584CCE3}" type="pres">
      <dgm:prSet presAssocID="{55D90669-5831-4375-A865-214C23060D2C}" presName="node" presStyleLbl="node1" presStyleIdx="3" presStyleCnt="4" custScaleX="115117" custScaleY="124092" custRadScaleRad="97696" custRadScaleInc="2504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38AC66B3-D11E-4B59-8A21-A5EADF69DD0B}" type="presOf" srcId="{BBB10244-2662-42A0-A779-29B1035DCAA7}" destId="{DD08B3A4-AB65-427E-BAE3-6658204123CD}" srcOrd="0" destOrd="0" presId="urn:microsoft.com/office/officeart/2005/8/layout/radial4"/>
    <dgm:cxn modelId="{6067433E-4F40-4635-94AF-C01C5C4D02A0}" srcId="{55D90669-5831-4375-A865-214C23060D2C}" destId="{143E05E4-51CD-4F98-836C-1ADEAD4D3CD6}" srcOrd="0" destOrd="0" parTransId="{C0684402-750C-4366-9591-B94CA09A5C4C}" sibTransId="{4EA36F6C-9E7B-4A26-A940-5747ED5211A1}"/>
    <dgm:cxn modelId="{A9D51926-ECBD-4098-9CA1-FBE763ACEC1A}" type="presOf" srcId="{55D90669-5831-4375-A865-214C23060D2C}" destId="{476D95F6-7246-4DDF-8A9B-9D2CA584CCE3}" srcOrd="0" destOrd="0" presId="urn:microsoft.com/office/officeart/2005/8/layout/radial4"/>
    <dgm:cxn modelId="{54944D98-A42E-412B-830D-FB2BD25F3F38}" type="presOf" srcId="{143E05E4-51CD-4F98-836C-1ADEAD4D3CD6}" destId="{476D95F6-7246-4DDF-8A9B-9D2CA584CCE3}" srcOrd="0" destOrd="1" presId="urn:microsoft.com/office/officeart/2005/8/layout/radial4"/>
    <dgm:cxn modelId="{ABDF2B8A-24E5-46D4-A2FB-E014FDAADEDC}" type="presOf" srcId="{92688734-BD96-4358-B333-01CA8AF237B2}" destId="{9D089C21-2858-4D2E-8D6F-7F73D866A6A5}" srcOrd="0" destOrd="0" presId="urn:microsoft.com/office/officeart/2005/8/layout/radial4"/>
    <dgm:cxn modelId="{CCB0312E-C21D-4A8E-B63E-4815B473D1A9}" srcId="{0DA9C959-DDB3-41B8-919F-FE163C02D21A}" destId="{55D90669-5831-4375-A865-214C23060D2C}" srcOrd="3" destOrd="0" parTransId="{AC63A1C3-9DF6-4017-A950-5A5BF5BD4B6A}" sibTransId="{7ED0FD4A-0FF7-4863-BE08-5F8C3E469C0C}"/>
    <dgm:cxn modelId="{49D695D0-6580-4955-96ED-9FF885ACF8B8}" type="presOf" srcId="{0DA9C959-DDB3-41B8-919F-FE163C02D21A}" destId="{99A0CA8E-D742-4B3C-9613-F746807C8B0D}" srcOrd="0" destOrd="0" presId="urn:microsoft.com/office/officeart/2005/8/layout/radial4"/>
    <dgm:cxn modelId="{B2468AE6-FD5E-419F-8D43-70355DBB7E36}" type="presOf" srcId="{2BC61EF8-14D7-4E5F-9E93-2AD5BE9B11CE}" destId="{3FD0FD46-5E3B-44D7-B6E0-427773B3C059}" srcOrd="0" destOrd="0" presId="urn:microsoft.com/office/officeart/2005/8/layout/radial4"/>
    <dgm:cxn modelId="{87798134-022E-4C78-94C1-94322398098C}" type="presOf" srcId="{88AA6040-4A3F-4DD3-8066-F4213BDCE6B8}" destId="{476D95F6-7246-4DDF-8A9B-9D2CA584CCE3}" srcOrd="0" destOrd="2" presId="urn:microsoft.com/office/officeart/2005/8/layout/radial4"/>
    <dgm:cxn modelId="{3340EC7E-9210-4790-8194-7D67EC9665F4}" type="presOf" srcId="{319432A8-CE49-4AEE-AA23-A8D269D5E7DF}" destId="{C0598554-D09E-4BD6-AA66-810F4A7187B6}" srcOrd="0" destOrd="0" presId="urn:microsoft.com/office/officeart/2005/8/layout/radial4"/>
    <dgm:cxn modelId="{A2B8130F-2142-4C65-9EBC-39BE34230F6C}" type="presOf" srcId="{EA671A96-88D6-4B39-8EB4-E9D8BD9449FA}" destId="{0F873C7F-2878-4268-8473-5522DD8BBCEA}" srcOrd="0" destOrd="0" presId="urn:microsoft.com/office/officeart/2005/8/layout/radial4"/>
    <dgm:cxn modelId="{B2EFB520-34DB-4AB1-85CA-440FCDC2FAF7}" srcId="{0DA9C959-DDB3-41B8-919F-FE163C02D21A}" destId="{92688734-BD96-4358-B333-01CA8AF237B2}" srcOrd="0" destOrd="0" parTransId="{F03F62DB-8604-4001-AB2E-03D295B332E3}" sibTransId="{E2B3C696-7F3B-4B87-849F-7303435E5942}"/>
    <dgm:cxn modelId="{5404C57C-465E-4733-BE1F-89DECD34768A}" type="presOf" srcId="{AC63A1C3-9DF6-4017-A950-5A5BF5BD4B6A}" destId="{5E70DF50-5103-48C9-85D4-77F7D4320FEF}" srcOrd="0" destOrd="0" presId="urn:microsoft.com/office/officeart/2005/8/layout/radial4"/>
    <dgm:cxn modelId="{F47B8444-D4DF-45B2-9D21-BE527AC349A0}" srcId="{BBB10244-2662-42A0-A779-29B1035DCAA7}" destId="{0DA9C959-DDB3-41B8-919F-FE163C02D21A}" srcOrd="0" destOrd="0" parTransId="{6FB186EC-DEBE-4E96-811A-D0E067D452F2}" sibTransId="{CD788801-A9F4-4B48-88F1-A5F6E7C0A3D4}"/>
    <dgm:cxn modelId="{992D35E2-2712-41AB-83F6-EA2132DFC508}" srcId="{0DA9C959-DDB3-41B8-919F-FE163C02D21A}" destId="{319432A8-CE49-4AEE-AA23-A8D269D5E7DF}" srcOrd="2" destOrd="0" parTransId="{EA671A96-88D6-4B39-8EB4-E9D8BD9449FA}" sibTransId="{A9439420-A4C0-41DE-B391-E28420C8B53B}"/>
    <dgm:cxn modelId="{50085BA8-BF6B-4A60-BE91-09CF452BA0D1}" srcId="{0DA9C959-DDB3-41B8-919F-FE163C02D21A}" destId="{46BEE6E9-723E-480B-9636-FCF3F3922D2D}" srcOrd="1" destOrd="0" parTransId="{2BC61EF8-14D7-4E5F-9E93-2AD5BE9B11CE}" sibTransId="{070EA454-27E8-4BB9-B719-A92F8B3A8877}"/>
    <dgm:cxn modelId="{BC85198E-6D12-4391-B45D-7FE547C36C44}" srcId="{55D90669-5831-4375-A865-214C23060D2C}" destId="{A6CD7D7C-D188-4796-9580-A5F444CE9BC6}" srcOrd="2" destOrd="0" parTransId="{2EF1F20D-5C84-44F4-99DB-F0CA730A0E50}" sibTransId="{A6126872-5AD1-4985-A817-B0E0A8803F89}"/>
    <dgm:cxn modelId="{38058C5B-D247-4572-B23A-590D90F7B9A6}" srcId="{55D90669-5831-4375-A865-214C23060D2C}" destId="{88AA6040-4A3F-4DD3-8066-F4213BDCE6B8}" srcOrd="1" destOrd="0" parTransId="{E192936B-BD88-47CE-A621-63096F06F35A}" sibTransId="{83FBAF03-C017-4866-876F-40C4C440C964}"/>
    <dgm:cxn modelId="{CF88EA6A-D3BE-4259-B87C-C6F277C51691}" type="presOf" srcId="{46BEE6E9-723E-480B-9636-FCF3F3922D2D}" destId="{2740CA62-6AF4-4B23-A5BD-AD641C20113D}" srcOrd="0" destOrd="0" presId="urn:microsoft.com/office/officeart/2005/8/layout/radial4"/>
    <dgm:cxn modelId="{D87A6A97-844F-45C9-A902-0C53690BE84A}" type="presOf" srcId="{F03F62DB-8604-4001-AB2E-03D295B332E3}" destId="{3E63CCCD-148E-472C-8E53-A55DB0001F3D}" srcOrd="0" destOrd="0" presId="urn:microsoft.com/office/officeart/2005/8/layout/radial4"/>
    <dgm:cxn modelId="{72A8494D-B3BC-4196-8C9E-9028860DD7BD}" type="presOf" srcId="{A6CD7D7C-D188-4796-9580-A5F444CE9BC6}" destId="{476D95F6-7246-4DDF-8A9B-9D2CA584CCE3}" srcOrd="0" destOrd="3" presId="urn:microsoft.com/office/officeart/2005/8/layout/radial4"/>
    <dgm:cxn modelId="{223ADFA7-9B4A-467B-BAE8-990006E16578}" type="presParOf" srcId="{DD08B3A4-AB65-427E-BAE3-6658204123CD}" destId="{99A0CA8E-D742-4B3C-9613-F746807C8B0D}" srcOrd="0" destOrd="0" presId="urn:microsoft.com/office/officeart/2005/8/layout/radial4"/>
    <dgm:cxn modelId="{A169752A-E697-4D2E-9B0A-51DDF70BBFB5}" type="presParOf" srcId="{DD08B3A4-AB65-427E-BAE3-6658204123CD}" destId="{3E63CCCD-148E-472C-8E53-A55DB0001F3D}" srcOrd="1" destOrd="0" presId="urn:microsoft.com/office/officeart/2005/8/layout/radial4"/>
    <dgm:cxn modelId="{7AD2E99C-5A52-439C-AC1B-3D36605DA811}" type="presParOf" srcId="{DD08B3A4-AB65-427E-BAE3-6658204123CD}" destId="{9D089C21-2858-4D2E-8D6F-7F73D866A6A5}" srcOrd="2" destOrd="0" presId="urn:microsoft.com/office/officeart/2005/8/layout/radial4"/>
    <dgm:cxn modelId="{23A5282A-E72C-4EF3-9787-DBAF96CF6263}" type="presParOf" srcId="{DD08B3A4-AB65-427E-BAE3-6658204123CD}" destId="{3FD0FD46-5E3B-44D7-B6E0-427773B3C059}" srcOrd="3" destOrd="0" presId="urn:microsoft.com/office/officeart/2005/8/layout/radial4"/>
    <dgm:cxn modelId="{1B097DD8-BA73-4C84-8176-85F9C37CB176}" type="presParOf" srcId="{DD08B3A4-AB65-427E-BAE3-6658204123CD}" destId="{2740CA62-6AF4-4B23-A5BD-AD641C20113D}" srcOrd="4" destOrd="0" presId="urn:microsoft.com/office/officeart/2005/8/layout/radial4"/>
    <dgm:cxn modelId="{545C5F1A-CA91-4868-B5BD-871C755A23D1}" type="presParOf" srcId="{DD08B3A4-AB65-427E-BAE3-6658204123CD}" destId="{0F873C7F-2878-4268-8473-5522DD8BBCEA}" srcOrd="5" destOrd="0" presId="urn:microsoft.com/office/officeart/2005/8/layout/radial4"/>
    <dgm:cxn modelId="{A6C5E8A3-7F94-427C-BA91-F615CC001C9A}" type="presParOf" srcId="{DD08B3A4-AB65-427E-BAE3-6658204123CD}" destId="{C0598554-D09E-4BD6-AA66-810F4A7187B6}" srcOrd="6" destOrd="0" presId="urn:microsoft.com/office/officeart/2005/8/layout/radial4"/>
    <dgm:cxn modelId="{EB722BF6-D7C0-42BE-BD2A-36B87830B395}" type="presParOf" srcId="{DD08B3A4-AB65-427E-BAE3-6658204123CD}" destId="{5E70DF50-5103-48C9-85D4-77F7D4320FEF}" srcOrd="7" destOrd="0" presId="urn:microsoft.com/office/officeart/2005/8/layout/radial4"/>
    <dgm:cxn modelId="{110E6608-6A11-4F04-AAF3-0DE862692AEC}" type="presParOf" srcId="{DD08B3A4-AB65-427E-BAE3-6658204123CD}" destId="{476D95F6-7246-4DDF-8A9B-9D2CA584CCE3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C0924-4DEB-4B18-A936-A4ED02DD103B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D8F8C-5B4B-476C-B267-C073F6FEA7EC}">
      <dgm:prSet phldrT="[Text]" custT="1"/>
      <dgm:spPr>
        <a:xfrm>
          <a:off x="2459982" y="850339"/>
          <a:ext cx="1216667" cy="53848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gm:spPr>
      <dgm:t>
        <a:bodyPr/>
        <a:lstStyle/>
        <a:p>
          <a:r>
            <a:rPr lang="bg-BG" sz="105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страст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не можем да си представим света без тях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перфектни за мен </a:t>
          </a:r>
          <a:endParaRPr lang="en-US" sz="105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1A04274-898F-4ECD-A994-4E0026091299}" type="parTrans" cxnId="{72B7998F-F4D3-4D0C-88E5-431D308A105C}">
      <dgm:prSet/>
      <dgm:spPr/>
      <dgm:t>
        <a:bodyPr/>
        <a:lstStyle/>
        <a:p>
          <a:endParaRPr lang="en-US" sz="1050"/>
        </a:p>
      </dgm:t>
    </dgm:pt>
    <dgm:pt modelId="{9C025430-A120-49A7-9253-62F850A8B6B4}" type="sibTrans" cxnId="{72B7998F-F4D3-4D0C-88E5-431D308A105C}">
      <dgm:prSet/>
      <dgm:spPr/>
      <dgm:t>
        <a:bodyPr/>
        <a:lstStyle/>
        <a:p>
          <a:endParaRPr lang="en-US" sz="1050"/>
        </a:p>
      </dgm:t>
    </dgm:pt>
    <dgm:pt modelId="{808983F6-EE76-499A-A984-5162220931F4}">
      <dgm:prSet phldrT="[Text]" custT="1"/>
      <dgm:spPr>
        <a:xfrm>
          <a:off x="2028830" y="1468762"/>
          <a:ext cx="2025435" cy="53848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gm:spPr>
      <dgm:t>
        <a:bodyPr/>
        <a:lstStyle/>
        <a:p>
          <a:r>
            <a:rPr lang="bg-BG" sz="105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гордост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отнасят се към клиента с респект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чувство на гордост да си техен клиент </a:t>
          </a:r>
          <a:endParaRPr lang="en-US" sz="105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9269367-EA79-49FC-BB3E-56CBC755F8AE}" type="parTrans" cxnId="{9B1EA194-6E07-4F19-8173-1CA6C5F68EC8}">
      <dgm:prSet/>
      <dgm:spPr/>
      <dgm:t>
        <a:bodyPr/>
        <a:lstStyle/>
        <a:p>
          <a:endParaRPr lang="en-US" sz="1050"/>
        </a:p>
      </dgm:t>
    </dgm:pt>
    <dgm:pt modelId="{F9AB2BBB-8E26-465F-85FF-9234FD50BA3D}" type="sibTrans" cxnId="{9B1EA194-6E07-4F19-8173-1CA6C5F68EC8}">
      <dgm:prSet/>
      <dgm:spPr/>
      <dgm:t>
        <a:bodyPr/>
        <a:lstStyle/>
        <a:p>
          <a:endParaRPr lang="en-US" sz="1050"/>
        </a:p>
      </dgm:t>
    </dgm:pt>
    <dgm:pt modelId="{6E620518-3198-483B-B6C2-6FAD75C4FE05}">
      <dgm:prSet phldrT="[Text]" custT="1"/>
      <dgm:spPr>
        <a:xfrm>
          <a:off x="1543036" y="2122225"/>
          <a:ext cx="3041484" cy="53848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gm:spPr>
      <dgm:t>
        <a:bodyPr/>
        <a:lstStyle/>
        <a:p>
          <a:r>
            <a:rPr lang="bg-BG" sz="105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почтеност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честно решаване на всеки проблем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прозрачност </a:t>
          </a:r>
          <a:endParaRPr lang="en-US" sz="105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DD0CA0C-91D5-4EB1-ADBC-5D390F8EE4FC}" type="parTrans" cxnId="{AAE6CC84-7074-49A0-B41A-F1F0D1083DA6}">
      <dgm:prSet/>
      <dgm:spPr/>
      <dgm:t>
        <a:bodyPr/>
        <a:lstStyle/>
        <a:p>
          <a:endParaRPr lang="en-US" sz="1050"/>
        </a:p>
      </dgm:t>
    </dgm:pt>
    <dgm:pt modelId="{9706132D-821D-44DB-8115-7CE50CE9F18A}" type="sibTrans" cxnId="{AAE6CC84-7074-49A0-B41A-F1F0D1083DA6}">
      <dgm:prSet/>
      <dgm:spPr/>
      <dgm:t>
        <a:bodyPr/>
        <a:lstStyle/>
        <a:p>
          <a:endParaRPr lang="en-US" sz="1050"/>
        </a:p>
      </dgm:t>
    </dgm:pt>
    <dgm:pt modelId="{A062E34E-B313-450F-A412-F4F0DB838DB8}">
      <dgm:prSet custT="1"/>
      <dgm:spPr>
        <a:xfrm>
          <a:off x="1152518" y="2736179"/>
          <a:ext cx="3834997" cy="65068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gm:spPr>
      <dgm:t>
        <a:bodyPr/>
        <a:lstStyle/>
        <a:p>
          <a:r>
            <a:rPr lang="bg-BG" sz="105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увереност: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изпълнение на поетото обещание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убеденост, че може на се вярва на институцията винаги</a:t>
          </a:r>
          <a:endParaRPr lang="en-US" sz="105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0710D44-D3F5-4123-8076-57031525F5BB}" type="parTrans" cxnId="{4571CD51-F446-433A-A153-444D744AE169}">
      <dgm:prSet/>
      <dgm:spPr/>
      <dgm:t>
        <a:bodyPr/>
        <a:lstStyle/>
        <a:p>
          <a:endParaRPr lang="en-US" sz="1050"/>
        </a:p>
      </dgm:t>
    </dgm:pt>
    <dgm:pt modelId="{B4993024-C243-476B-A89C-B7A6EBCA4497}" type="sibTrans" cxnId="{4571CD51-F446-433A-A153-444D744AE169}">
      <dgm:prSet/>
      <dgm:spPr/>
      <dgm:t>
        <a:bodyPr/>
        <a:lstStyle/>
        <a:p>
          <a:endParaRPr lang="en-US" sz="1050"/>
        </a:p>
      </dgm:t>
    </dgm:pt>
    <dgm:pt modelId="{00C9169F-046B-4EAF-84B2-2A6E9E6927A5}">
      <dgm:prSet custT="1"/>
      <dgm:spPr>
        <a:xfrm>
          <a:off x="557441" y="3475584"/>
          <a:ext cx="4894090" cy="88686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gm:spPr>
      <dgm:t>
        <a:bodyPr/>
        <a:lstStyle/>
        <a:p>
          <a:r>
            <a:rPr lang="bg-BG" sz="105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рационална удовлетвореност: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обща удовлетвореност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вероятност за повторни покупки</a:t>
          </a:r>
        </a:p>
        <a:p>
          <a:r>
            <a:rPr lang="bg-BG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вероятност за препоръчване</a:t>
          </a:r>
        </a:p>
        <a:p>
          <a:endParaRPr lang="en-US" sz="105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FE2EDDE-B027-4283-9A5F-49612BD6523D}" type="parTrans" cxnId="{B1C84908-E2A8-44E4-B944-C66151982C15}">
      <dgm:prSet/>
      <dgm:spPr/>
      <dgm:t>
        <a:bodyPr/>
        <a:lstStyle/>
        <a:p>
          <a:endParaRPr lang="en-US" sz="1050"/>
        </a:p>
      </dgm:t>
    </dgm:pt>
    <dgm:pt modelId="{2AE656E3-1135-408F-8135-91A5427D83A7}" type="sibTrans" cxnId="{B1C84908-E2A8-44E4-B944-C66151982C15}">
      <dgm:prSet/>
      <dgm:spPr/>
      <dgm:t>
        <a:bodyPr/>
        <a:lstStyle/>
        <a:p>
          <a:endParaRPr lang="en-US" sz="1050"/>
        </a:p>
      </dgm:t>
    </dgm:pt>
    <dgm:pt modelId="{029C13E3-09FD-4322-9DC3-160726EF942A}" type="pres">
      <dgm:prSet presAssocID="{3B5C0924-4DEB-4B18-A936-A4ED02DD103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734723D-8CFE-48FE-8273-A7B9897D7B6C}" type="pres">
      <dgm:prSet presAssocID="{3B5C0924-4DEB-4B18-A936-A4ED02DD103B}" presName="pyramid" presStyleLbl="node1" presStyleIdx="0" presStyleCnt="1" custScaleX="139496" custLinFactNeighborX="6933" custLinFactNeighborY="0"/>
      <dgm:spPr>
        <a:xfrm>
          <a:off x="10967" y="0"/>
          <a:ext cx="6085443" cy="4362449"/>
        </a:xfrm>
        <a:prstGeom prst="triangl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endParaRPr lang="en-US"/>
        </a:p>
      </dgm:t>
    </dgm:pt>
    <dgm:pt modelId="{ABA56FAF-878C-479C-8402-F09BFD496EE3}" type="pres">
      <dgm:prSet presAssocID="{3B5C0924-4DEB-4B18-A936-A4ED02DD103B}" presName="theList" presStyleCnt="0"/>
      <dgm:spPr/>
    </dgm:pt>
    <dgm:pt modelId="{27E7F01E-8F97-44A1-A7D8-B979A1B180B8}" type="pres">
      <dgm:prSet presAssocID="{703D8F8C-5B4B-476C-B267-C073F6FEA7EC}" presName="aNode" presStyleLbl="fgAcc1" presStyleIdx="0" presStyleCnt="5" custScaleX="42907" custLinFactY="64364" custLinFactNeighborX="-38818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BD89F72-1FE2-4464-90CA-3F354F6A455E}" type="pres">
      <dgm:prSet presAssocID="{703D8F8C-5B4B-476C-B267-C073F6FEA7EC}" presName="aSpace" presStyleCnt="0"/>
      <dgm:spPr/>
    </dgm:pt>
    <dgm:pt modelId="{477311FD-B8FC-4D78-9434-BE574E88DD4A}" type="pres">
      <dgm:prSet presAssocID="{808983F6-EE76-499A-A984-5162220931F4}" presName="aNode" presStyleLbl="fgAcc1" presStyleIdx="1" presStyleCnt="5" custScaleX="71429" custLinFactY="66708" custLinFactNeighborX="-39762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1CAD963-883C-45A3-BAE4-10843B19E312}" type="pres">
      <dgm:prSet presAssocID="{808983F6-EE76-499A-A984-5162220931F4}" presName="aSpace" presStyleCnt="0"/>
      <dgm:spPr/>
    </dgm:pt>
    <dgm:pt modelId="{E7FFB699-6EC3-47EB-A1FE-6201087D42B3}" type="pres">
      <dgm:prSet presAssocID="{6E620518-3198-483B-B6C2-6FAD75C4FE05}" presName="aNode" presStyleLbl="fgAcc1" presStyleIdx="2" presStyleCnt="5" custScaleX="107261" custLinFactY="75559" custLinFactNeighborX="-38978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D6B456F-2145-4C33-AFBF-45632A42033F}" type="pres">
      <dgm:prSet presAssocID="{6E620518-3198-483B-B6C2-6FAD75C4FE05}" presName="aSpace" presStyleCnt="0"/>
      <dgm:spPr/>
    </dgm:pt>
    <dgm:pt modelId="{77A53868-06EF-4CDB-9887-3DBC57E2B809}" type="pres">
      <dgm:prSet presAssocID="{A062E34E-B313-450F-A412-F4F0DB838DB8}" presName="aNode" presStyleLbl="fgAcc1" presStyleIdx="3" presStyleCnt="5" custScaleX="135245" custScaleY="120836" custLinFactY="77073" custLinFactNeighborX="-38758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1DFBB96-C1AF-4757-BF06-837972894FBA}" type="pres">
      <dgm:prSet presAssocID="{A062E34E-B313-450F-A412-F4F0DB838DB8}" presName="aSpace" presStyleCnt="0"/>
      <dgm:spPr/>
    </dgm:pt>
    <dgm:pt modelId="{26DD1D9D-0625-4402-BC5D-5694EDCDFEEF}" type="pres">
      <dgm:prSet presAssocID="{00C9169F-046B-4EAF-84B2-2A6E9E6927A5}" presName="aNode" presStyleLbl="fgAcc1" presStyleIdx="4" presStyleCnt="5" custScaleX="172595" custScaleY="164695" custLinFactY="81048" custLinFactNeighborX="-41069" custLinFactNeighborY="10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EA4E400-1DD8-4B32-B3C0-C36144E01B75}" type="pres">
      <dgm:prSet presAssocID="{00C9169F-046B-4EAF-84B2-2A6E9E6927A5}" presName="aSpace" presStyleCnt="0"/>
      <dgm:spPr/>
    </dgm:pt>
  </dgm:ptLst>
  <dgm:cxnLst>
    <dgm:cxn modelId="{AAE6CC84-7074-49A0-B41A-F1F0D1083DA6}" srcId="{3B5C0924-4DEB-4B18-A936-A4ED02DD103B}" destId="{6E620518-3198-483B-B6C2-6FAD75C4FE05}" srcOrd="2" destOrd="0" parTransId="{BDD0CA0C-91D5-4EB1-ADBC-5D390F8EE4FC}" sibTransId="{9706132D-821D-44DB-8115-7CE50CE9F18A}"/>
    <dgm:cxn modelId="{7A1EEA36-24C5-4EFC-A2F3-32AE9D125B5B}" type="presOf" srcId="{6E620518-3198-483B-B6C2-6FAD75C4FE05}" destId="{E7FFB699-6EC3-47EB-A1FE-6201087D42B3}" srcOrd="0" destOrd="0" presId="urn:microsoft.com/office/officeart/2005/8/layout/pyramid2"/>
    <dgm:cxn modelId="{E399D9EC-7555-4B67-A1BF-E0B03347DD6A}" type="presOf" srcId="{00C9169F-046B-4EAF-84B2-2A6E9E6927A5}" destId="{26DD1D9D-0625-4402-BC5D-5694EDCDFEEF}" srcOrd="0" destOrd="0" presId="urn:microsoft.com/office/officeart/2005/8/layout/pyramid2"/>
    <dgm:cxn modelId="{4979492B-91CD-4E0D-915C-BECFE365F547}" type="presOf" srcId="{3B5C0924-4DEB-4B18-A936-A4ED02DD103B}" destId="{029C13E3-09FD-4322-9DC3-160726EF942A}" srcOrd="0" destOrd="0" presId="urn:microsoft.com/office/officeart/2005/8/layout/pyramid2"/>
    <dgm:cxn modelId="{9B1EA194-6E07-4F19-8173-1CA6C5F68EC8}" srcId="{3B5C0924-4DEB-4B18-A936-A4ED02DD103B}" destId="{808983F6-EE76-499A-A984-5162220931F4}" srcOrd="1" destOrd="0" parTransId="{D9269367-EA79-49FC-BB3E-56CBC755F8AE}" sibTransId="{F9AB2BBB-8E26-465F-85FF-9234FD50BA3D}"/>
    <dgm:cxn modelId="{4571CD51-F446-433A-A153-444D744AE169}" srcId="{3B5C0924-4DEB-4B18-A936-A4ED02DD103B}" destId="{A062E34E-B313-450F-A412-F4F0DB838DB8}" srcOrd="3" destOrd="0" parTransId="{D0710D44-D3F5-4123-8076-57031525F5BB}" sibTransId="{B4993024-C243-476B-A89C-B7A6EBCA4497}"/>
    <dgm:cxn modelId="{72B7998F-F4D3-4D0C-88E5-431D308A105C}" srcId="{3B5C0924-4DEB-4B18-A936-A4ED02DD103B}" destId="{703D8F8C-5B4B-476C-B267-C073F6FEA7EC}" srcOrd="0" destOrd="0" parTransId="{51A04274-898F-4ECD-A994-4E0026091299}" sibTransId="{9C025430-A120-49A7-9253-62F850A8B6B4}"/>
    <dgm:cxn modelId="{CE7D0DDA-116B-41A8-B636-F6B89B6193F8}" type="presOf" srcId="{808983F6-EE76-499A-A984-5162220931F4}" destId="{477311FD-B8FC-4D78-9434-BE574E88DD4A}" srcOrd="0" destOrd="0" presId="urn:microsoft.com/office/officeart/2005/8/layout/pyramid2"/>
    <dgm:cxn modelId="{F1316BF8-BB3E-4191-A0E7-E2FA67DCA379}" type="presOf" srcId="{A062E34E-B313-450F-A412-F4F0DB838DB8}" destId="{77A53868-06EF-4CDB-9887-3DBC57E2B809}" srcOrd="0" destOrd="0" presId="urn:microsoft.com/office/officeart/2005/8/layout/pyramid2"/>
    <dgm:cxn modelId="{A1CC0A67-8505-4602-A0A6-E915F1327084}" type="presOf" srcId="{703D8F8C-5B4B-476C-B267-C073F6FEA7EC}" destId="{27E7F01E-8F97-44A1-A7D8-B979A1B180B8}" srcOrd="0" destOrd="0" presId="urn:microsoft.com/office/officeart/2005/8/layout/pyramid2"/>
    <dgm:cxn modelId="{B1C84908-E2A8-44E4-B944-C66151982C15}" srcId="{3B5C0924-4DEB-4B18-A936-A4ED02DD103B}" destId="{00C9169F-046B-4EAF-84B2-2A6E9E6927A5}" srcOrd="4" destOrd="0" parTransId="{4FE2EDDE-B027-4283-9A5F-49612BD6523D}" sibTransId="{2AE656E3-1135-408F-8135-91A5427D83A7}"/>
    <dgm:cxn modelId="{44BF0163-6295-478E-9C2B-3908A81FCF85}" type="presParOf" srcId="{029C13E3-09FD-4322-9DC3-160726EF942A}" destId="{1734723D-8CFE-48FE-8273-A7B9897D7B6C}" srcOrd="0" destOrd="0" presId="urn:microsoft.com/office/officeart/2005/8/layout/pyramid2"/>
    <dgm:cxn modelId="{1803F194-B16F-4AA3-B000-B4A6FF81B329}" type="presParOf" srcId="{029C13E3-09FD-4322-9DC3-160726EF942A}" destId="{ABA56FAF-878C-479C-8402-F09BFD496EE3}" srcOrd="1" destOrd="0" presId="urn:microsoft.com/office/officeart/2005/8/layout/pyramid2"/>
    <dgm:cxn modelId="{278B419D-4B28-4A1C-B3D5-9FEE1A6D84B2}" type="presParOf" srcId="{ABA56FAF-878C-479C-8402-F09BFD496EE3}" destId="{27E7F01E-8F97-44A1-A7D8-B979A1B180B8}" srcOrd="0" destOrd="0" presId="urn:microsoft.com/office/officeart/2005/8/layout/pyramid2"/>
    <dgm:cxn modelId="{1017F195-FF54-4971-9EC2-8DBE572AB17A}" type="presParOf" srcId="{ABA56FAF-878C-479C-8402-F09BFD496EE3}" destId="{1BD89F72-1FE2-4464-90CA-3F354F6A455E}" srcOrd="1" destOrd="0" presId="urn:microsoft.com/office/officeart/2005/8/layout/pyramid2"/>
    <dgm:cxn modelId="{599563DD-D993-40F4-A7F3-CB08AC4CA7B3}" type="presParOf" srcId="{ABA56FAF-878C-479C-8402-F09BFD496EE3}" destId="{477311FD-B8FC-4D78-9434-BE574E88DD4A}" srcOrd="2" destOrd="0" presId="urn:microsoft.com/office/officeart/2005/8/layout/pyramid2"/>
    <dgm:cxn modelId="{8B3F83EF-953B-4B34-981B-F3F4BC871C60}" type="presParOf" srcId="{ABA56FAF-878C-479C-8402-F09BFD496EE3}" destId="{81CAD963-883C-45A3-BAE4-10843B19E312}" srcOrd="3" destOrd="0" presId="urn:microsoft.com/office/officeart/2005/8/layout/pyramid2"/>
    <dgm:cxn modelId="{F30B8A5B-33AD-444F-8C44-5DC51A796564}" type="presParOf" srcId="{ABA56FAF-878C-479C-8402-F09BFD496EE3}" destId="{E7FFB699-6EC3-47EB-A1FE-6201087D42B3}" srcOrd="4" destOrd="0" presId="urn:microsoft.com/office/officeart/2005/8/layout/pyramid2"/>
    <dgm:cxn modelId="{5CA2B88D-EE01-41AF-9DC4-A69DDB00D39D}" type="presParOf" srcId="{ABA56FAF-878C-479C-8402-F09BFD496EE3}" destId="{BD6B456F-2145-4C33-AFBF-45632A42033F}" srcOrd="5" destOrd="0" presId="urn:microsoft.com/office/officeart/2005/8/layout/pyramid2"/>
    <dgm:cxn modelId="{6124774D-C33B-4A4C-955E-0920A0138110}" type="presParOf" srcId="{ABA56FAF-878C-479C-8402-F09BFD496EE3}" destId="{77A53868-06EF-4CDB-9887-3DBC57E2B809}" srcOrd="6" destOrd="0" presId="urn:microsoft.com/office/officeart/2005/8/layout/pyramid2"/>
    <dgm:cxn modelId="{17694A2F-769C-4D32-8C47-D62B1D283864}" type="presParOf" srcId="{ABA56FAF-878C-479C-8402-F09BFD496EE3}" destId="{51DFBB96-C1AF-4757-BF06-837972894FBA}" srcOrd="7" destOrd="0" presId="urn:microsoft.com/office/officeart/2005/8/layout/pyramid2"/>
    <dgm:cxn modelId="{EDC609B5-5643-4222-B36C-1B67FCB57802}" type="presParOf" srcId="{ABA56FAF-878C-479C-8402-F09BFD496EE3}" destId="{26DD1D9D-0625-4402-BC5D-5694EDCDFEEF}" srcOrd="8" destOrd="0" presId="urn:microsoft.com/office/officeart/2005/8/layout/pyramid2"/>
    <dgm:cxn modelId="{4A033A55-947B-43CD-9D5F-41D455E2E165}" type="presParOf" srcId="{ABA56FAF-878C-479C-8402-F09BFD496EE3}" destId="{0EA4E400-1DD8-4B32-B3C0-C36144E01B7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0CA8E-D742-4B3C-9613-F746807C8B0D}">
      <dsp:nvSpPr>
        <dsp:cNvPr id="0" name=""/>
        <dsp:cNvSpPr/>
      </dsp:nvSpPr>
      <dsp:spPr>
        <a:xfrm>
          <a:off x="2973102" y="4141705"/>
          <a:ext cx="2478730" cy="1394297"/>
        </a:xfrm>
        <a:prstGeom prst="ellipse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КЛИЕНТСКО ДОВЕРИЕ</a:t>
          </a:r>
          <a:endParaRPr lang="en-US" sz="1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336104" y="4345895"/>
        <a:ext cx="1752726" cy="985917"/>
      </dsp:txXfrm>
    </dsp:sp>
    <dsp:sp modelId="{3E63CCCD-148E-472C-8E53-A55DB0001F3D}">
      <dsp:nvSpPr>
        <dsp:cNvPr id="0" name=""/>
        <dsp:cNvSpPr/>
      </dsp:nvSpPr>
      <dsp:spPr>
        <a:xfrm rot="11152834">
          <a:off x="2542062" y="4069264"/>
          <a:ext cx="496970" cy="6482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089C21-2858-4D2E-8D6F-7F73D866A6A5}">
      <dsp:nvSpPr>
        <dsp:cNvPr id="0" name=""/>
        <dsp:cNvSpPr/>
      </dsp:nvSpPr>
      <dsp:spPr>
        <a:xfrm>
          <a:off x="-161923" y="3524770"/>
          <a:ext cx="2487673" cy="1983293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Институционална стабилност, в т.ч.:</a:t>
          </a:r>
          <a:endParaRPr lang="en-US" sz="1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Финансова стабилност (60%)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Капацитет за теглене на пари (54%)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Процедури, осигуряващи сигурност (51%)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Големина на институцията (42%)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103834" y="3582859"/>
        <a:ext cx="2371495" cy="1867115"/>
      </dsp:txXfrm>
    </dsp:sp>
    <dsp:sp modelId="{3FD0FD46-5E3B-44D7-B6E0-427773B3C059}">
      <dsp:nvSpPr>
        <dsp:cNvPr id="0" name=""/>
        <dsp:cNvSpPr/>
      </dsp:nvSpPr>
      <dsp:spPr>
        <a:xfrm rot="14700000">
          <a:off x="3058220" y="3320122"/>
          <a:ext cx="1035160" cy="6482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40CA62-6AF4-4B23-A5BD-AD641C20113D}">
      <dsp:nvSpPr>
        <dsp:cNvPr id="0" name=""/>
        <dsp:cNvSpPr/>
      </dsp:nvSpPr>
      <dsp:spPr>
        <a:xfrm>
          <a:off x="1598929" y="804858"/>
          <a:ext cx="2487673" cy="2193324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Изживяване на клиента, в т.ч.:</a:t>
          </a:r>
          <a:endParaRPr lang="en-US" sz="1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Третиране на клиента от страна на банката (56%)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Комуникация с клиента (44%)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Качество на получаваните съвети (41%)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Решаване на проблем/ реакция на оплаквания (38%)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Връзка с конкретен служител (19%)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63169" y="869098"/>
        <a:ext cx="2359193" cy="2064844"/>
      </dsp:txXfrm>
    </dsp:sp>
    <dsp:sp modelId="{0F873C7F-2878-4268-8473-5522DD8BBCEA}">
      <dsp:nvSpPr>
        <dsp:cNvPr id="0" name=""/>
        <dsp:cNvSpPr/>
      </dsp:nvSpPr>
      <dsp:spPr>
        <a:xfrm rot="17700000">
          <a:off x="4313834" y="3256589"/>
          <a:ext cx="1153376" cy="6482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598554-D09E-4BD6-AA66-810F4A7187B6}">
      <dsp:nvSpPr>
        <dsp:cNvPr id="0" name=""/>
        <dsp:cNvSpPr/>
      </dsp:nvSpPr>
      <dsp:spPr>
        <a:xfrm>
          <a:off x="4338332" y="800700"/>
          <a:ext cx="2487673" cy="2201640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Такси и лихвени проценти, в т.ч.:</a:t>
          </a:r>
          <a:endParaRPr lang="en-US" sz="1200" b="1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таксите (26%)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лихвените проценти по депозити (24%)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Равнище на лихвените проценти по кредити (20%)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402816" y="865184"/>
        <a:ext cx="2358705" cy="2072672"/>
      </dsp:txXfrm>
    </dsp:sp>
    <dsp:sp modelId="{5E70DF50-5103-48C9-85D4-77F7D4320FEF}">
      <dsp:nvSpPr>
        <dsp:cNvPr id="0" name=""/>
        <dsp:cNvSpPr/>
      </dsp:nvSpPr>
      <dsp:spPr>
        <a:xfrm rot="21374252">
          <a:off x="5350933" y="4113712"/>
          <a:ext cx="532442" cy="64829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ysClr val="windowText" lastClr="000000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Text" lastClr="000000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Text" lastClr="000000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6D95F6-7246-4DDF-8A9B-9D2CA584CCE3}">
      <dsp:nvSpPr>
        <dsp:cNvPr id="0" name=""/>
        <dsp:cNvSpPr/>
      </dsp:nvSpPr>
      <dsp:spPr>
        <a:xfrm>
          <a:off x="6099185" y="3560334"/>
          <a:ext cx="2487673" cy="2145298"/>
        </a:xfrm>
        <a:prstGeom prst="roundRect">
          <a:avLst>
            <a:gd name="adj" fmla="val 10000"/>
          </a:avLst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Други, в т.ч</a:t>
          </a:r>
          <a:r>
            <a:rPr lang="bg-BG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.: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Опит на приятели и семейство (14%)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Решения за откриване или закриване на клонове (9%)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Публикации за институцията (8%)</a:t>
          </a:r>
          <a:endParaRPr lang="en-US" sz="1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162019" y="3623168"/>
        <a:ext cx="2362005" cy="20196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4723D-8CFE-48FE-8273-A7B9897D7B6C}">
      <dsp:nvSpPr>
        <dsp:cNvPr id="0" name=""/>
        <dsp:cNvSpPr/>
      </dsp:nvSpPr>
      <dsp:spPr>
        <a:xfrm>
          <a:off x="-355817" y="0"/>
          <a:ext cx="9140793" cy="6552728"/>
        </a:xfrm>
        <a:prstGeom prst="triangl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7F01E-8F97-44A1-A7D8-B979A1B180B8}">
      <dsp:nvSpPr>
        <dsp:cNvPr id="0" name=""/>
        <dsp:cNvSpPr/>
      </dsp:nvSpPr>
      <dsp:spPr>
        <a:xfrm>
          <a:off x="3337553" y="1277273"/>
          <a:ext cx="1827526" cy="80885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страст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не можем да си представим света без тях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перфектни за мен </a:t>
          </a:r>
          <a:endParaRPr lang="en-US" sz="105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377038" y="1316758"/>
        <a:ext cx="1748556" cy="729882"/>
      </dsp:txXfrm>
    </dsp:sp>
    <dsp:sp modelId="{477311FD-B8FC-4D78-9434-BE574E88DD4A}">
      <dsp:nvSpPr>
        <dsp:cNvPr id="0" name=""/>
        <dsp:cNvSpPr/>
      </dsp:nvSpPr>
      <dsp:spPr>
        <a:xfrm>
          <a:off x="2689931" y="2206191"/>
          <a:ext cx="3042356" cy="80885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гордост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отнасят се към клиента с респект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чувство на гордост да си техен клиент </a:t>
          </a:r>
          <a:endParaRPr lang="en-US" sz="105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729416" y="2245676"/>
        <a:ext cx="2963386" cy="729882"/>
      </dsp:txXfrm>
    </dsp:sp>
    <dsp:sp modelId="{E7FFB699-6EC3-47EB-A1FE-6201087D42B3}">
      <dsp:nvSpPr>
        <dsp:cNvPr id="0" name=""/>
        <dsp:cNvSpPr/>
      </dsp:nvSpPr>
      <dsp:spPr>
        <a:xfrm>
          <a:off x="1960232" y="3187742"/>
          <a:ext cx="4568539" cy="80885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почтеност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честно решаване на всеки проблем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прозрачност </a:t>
          </a:r>
          <a:endParaRPr lang="en-US" sz="105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999717" y="3227227"/>
        <a:ext cx="4489569" cy="729882"/>
      </dsp:txXfrm>
    </dsp:sp>
    <dsp:sp modelId="{77A53868-06EF-4CDB-9887-3DBC57E2B809}">
      <dsp:nvSpPr>
        <dsp:cNvPr id="0" name=""/>
        <dsp:cNvSpPr/>
      </dsp:nvSpPr>
      <dsp:spPr>
        <a:xfrm>
          <a:off x="1373645" y="4109947"/>
          <a:ext cx="5760454" cy="977384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увереност: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изпълнение на поетото обещание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убеденост, че може на се вярва на институцията винаги</a:t>
          </a:r>
          <a:endParaRPr lang="en-US" sz="105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421357" y="4157659"/>
        <a:ext cx="5665030" cy="881960"/>
      </dsp:txXfrm>
    </dsp:sp>
    <dsp:sp modelId="{26DD1D9D-0625-4402-BC5D-5694EDCDFEEF}">
      <dsp:nvSpPr>
        <dsp:cNvPr id="0" name=""/>
        <dsp:cNvSpPr/>
      </dsp:nvSpPr>
      <dsp:spPr>
        <a:xfrm>
          <a:off x="479794" y="5220588"/>
          <a:ext cx="7351292" cy="1332139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рационална удовлетвореност: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обща удовлетвореност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вероятност за повторни покупки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вероятност за препоръчване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4824" y="5285618"/>
        <a:ext cx="7221232" cy="1202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2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8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9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1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9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1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7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5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9BC6-7535-4035-9D8A-DE4537414A6C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9ADBC-B314-4C89-BC77-1CDA571B8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4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556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bg-BG" dirty="0"/>
              <a:t>НАРАСТВАЩАТА СИЛА НА КЛИЕНТИТЕ ВЪВ ВЗАИМОДЕЙСТВИЕТО ИМ С БАНКОВИТЕ ИНСТИТУЦИИ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896448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3780414" cy="1500187"/>
          </a:xfrm>
        </p:spPr>
        <p:txBody>
          <a:bodyPr/>
          <a:lstStyle/>
          <a:p>
            <a:r>
              <a:rPr lang="bg-BG" b="1" dirty="0">
                <a:solidFill>
                  <a:schemeClr val="tx1"/>
                </a:solidFill>
              </a:rPr>
              <a:t>НЯКОИ ГЛОБАЛНИ ТЕНДЕНЦИИ В ПОВЕДЕНИЕТО НА БАНКОВИТЕ КЛИЕНТИ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bg-BG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7" y="1772816"/>
            <a:ext cx="4286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9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/>
              <a:t>Ниското ниво на доверие в банките води до промяна на потребителското  поведение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421087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bg-BG" dirty="0"/>
              <a:t>Предприемане на мерки за редуциране на възприемания от клиентите риск, свързан с избора на обслужваща институция и конкретни продукти. Включването на определени гаранции в договорите, детайлните разяснения и изчерпателни отговори на въпросите на клиентите  от професионално подготвени служители имат за цел именно да се понижи представата на клиента за риска.</a:t>
            </a:r>
            <a:endParaRPr lang="en-US" dirty="0"/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1809">
            <a:off x="4932039" y="2946488"/>
            <a:ext cx="4109442" cy="34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46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188640"/>
            <a:ext cx="6131024" cy="593752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bg-BG" dirty="0" smtClean="0"/>
              <a:t>Предприемане на мерки за поддържане на сигурността на системите и операциите и за защитата на клиентските данни и предоставянето на надеждна технологична поддръжка.Въпреки че клиентите все по-често оповестяват лична информация онлайн, способността да се гарантира неприкосновеността на личния живот и сигурността, особено във финансовата му част, си остава основен проблем. Най-големите притеснения на клиентите в процеса на банкиране (това особено се отнася за технологичните канали, чието използване динамично нараства) са свързани със загубата на персонални данни и кибер атаки. 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843808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3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320" y="548680"/>
            <a:ext cx="5844480" cy="557748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bg-BG" dirty="0"/>
              <a:t> Повишаване на увереността на клиентите при покупката и използването на финансовите </a:t>
            </a:r>
            <a:r>
              <a:rPr lang="bg-BG" dirty="0" smtClean="0"/>
              <a:t>продукти </a:t>
            </a:r>
            <a:r>
              <a:rPr lang="bg-BG" dirty="0"/>
              <a:t>Следва да се има предвид, че увереността нараства  в резултат на натрупания предишен опит на клиента или в резултат на  опита на други, оказващи референтно въздействие. Маркетинговите задачи в контекста на казаното са доста разнообразни:  да се следи и да се стимулира  разширяването на размяната на положителна информация за институцията и продуктите й между клиентите; активно да се използват различните форми за връзки с обществеността и реклама, създавайки нужната комуникационна „подкрепа” на клиентите,  прецизно да се проектират и използват същинските и периферните материални свидетелства</a:t>
            </a:r>
            <a:r>
              <a:rPr lang="bg-BG" dirty="0" smtClean="0"/>
              <a:t>.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438">
            <a:off x="-2557" y="234888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4797152"/>
            <a:ext cx="3051093" cy="220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2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16633"/>
            <a:ext cx="4968552" cy="504056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bg-BG" dirty="0" smtClean="0"/>
              <a:t>Доверието също може да се спечели с лесни за разбиране и честни банкови практики. Прозрачност по отношение на цялата гама  продукти и техните цени, на каналите, консултирането, както и комуникацията са критични фактори за успех, тъй като индустрията се изправя пред предизвикателството на сравнения, критични оценки, дискусии и др., възможност за което предоставят новите медии.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75750"/>
            <a:ext cx="29813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8000"/>
            <a:ext cx="415261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47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bg-BG" dirty="0"/>
              <a:t>Развитие на</a:t>
            </a:r>
            <a:r>
              <a:rPr lang="bg-BG" i="1" dirty="0"/>
              <a:t> </a:t>
            </a:r>
            <a:r>
              <a:rPr lang="bg-BG" dirty="0"/>
              <a:t>корпоративната култура.</a:t>
            </a:r>
            <a:r>
              <a:rPr lang="bg-BG" i="1" dirty="0"/>
              <a:t> </a:t>
            </a:r>
            <a:r>
              <a:rPr lang="bg-BG" dirty="0"/>
              <a:t>Репутацията, с която се ползва дадена финансова институция оказва съществено влияние върху доверието към нея. Онова, което клиентите очакват е стабилност, отговорност към тях и към обществото като цяло.  Организациите, които се занимават с финансово посредничество, често се възприемат от хората като „най-алчните” компании и разбиването на тези нагласи налага да се разработват и  осъществяват мерки за корпоративна социална отговорност.</a:t>
            </a:r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3242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5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94575749"/>
              </p:ext>
            </p:extLst>
          </p:nvPr>
        </p:nvGraphicFramePr>
        <p:xfrm>
          <a:off x="395536" y="332656"/>
          <a:ext cx="84249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188640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Фактори, </a:t>
            </a:r>
            <a:r>
              <a:rPr lang="ru-RU" dirty="0" err="1" smtClean="0"/>
              <a:t>влияещи</a:t>
            </a:r>
            <a:r>
              <a:rPr lang="ru-RU" dirty="0" smtClean="0"/>
              <a:t> върху </a:t>
            </a:r>
            <a:r>
              <a:rPr lang="ru-RU" dirty="0" err="1" smtClean="0"/>
              <a:t>доверието</a:t>
            </a:r>
            <a:r>
              <a:rPr lang="ru-RU" dirty="0" smtClean="0"/>
              <a:t> на клиентите в банковите институции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207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4353743" cy="1500187"/>
          </a:xfrm>
        </p:spPr>
        <p:txBody>
          <a:bodyPr/>
          <a:lstStyle/>
          <a:p>
            <a:r>
              <a:rPr lang="bg-BG" dirty="0">
                <a:solidFill>
                  <a:schemeClr val="tx1"/>
                </a:solidFill>
              </a:rPr>
              <a:t>Нарастване на осведомеността и взаимното повлияване между банковите клиенти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0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436" y="188640"/>
            <a:ext cx="6059363" cy="593752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bg-BG" dirty="0"/>
              <a:t>Информационни източници, контролирани от банките и даващи възможност за детайлно описание на продукти и услуги и на ценовите им равнища по разбираем начин: уебсайтове (38%); информация в клоновете (29%); информация от банкови служители (22%);</a:t>
            </a:r>
            <a:endParaRPr lang="en-US" dirty="0"/>
          </a:p>
          <a:p>
            <a:pPr lvl="0"/>
            <a:r>
              <a:rPr lang="bg-BG" dirty="0"/>
              <a:t>Препоръките като източник: приятели и/или близки (29%); социални медии (13%);</a:t>
            </a:r>
            <a:endParaRPr lang="en-US" dirty="0"/>
          </a:p>
          <a:p>
            <a:pPr lvl="0"/>
            <a:r>
              <a:rPr lang="bg-BG" dirty="0"/>
              <a:t>Други източници: финансови съветници (16%); други специализирани финансови сайтове (14%); телевизионна и радиореклама (12%); реклама в списания и вестници (10%); директен маркетинг (9%).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0500"/>
            <a:ext cx="2447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69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538394"/>
              </p:ext>
            </p:extLst>
          </p:nvPr>
        </p:nvGraphicFramePr>
        <p:xfrm>
          <a:off x="323528" y="908720"/>
          <a:ext cx="8496944" cy="5748968"/>
        </p:xfrm>
        <a:graphic>
          <a:graphicData uri="http://schemas.openxmlformats.org/drawingml/2006/table">
            <a:tbl>
              <a:tblPr firstRow="1" firstCol="1" bandRow="1"/>
              <a:tblGrid>
                <a:gridCol w="4163209"/>
                <a:gridCol w="4333735"/>
              </a:tblGrid>
              <a:tr h="632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Клиент, който не ползва социални мрежи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Клиент, който ползва социални мрежи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14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Ще сподели с 9 души благоприятни впечатления от обслужването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Ще сподели с 42 души благоприятни впечатления от обслужването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14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Ще посъветва 17 души да не ползват услугите на институцията поради лошо обслужване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Ще посъветва 53 души да не ползват услугите на компанията поради лошо обслужване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14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Готов е да похарчи с 11% повече при следваща покупка от същия доставчик, ако е доволен от услугата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Готов е да похарчи с 21% повече при следваща покупка от същия доставчик, ако е доволен от услугата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14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 ще се откажат от услугите/ покупките от даден доставчик поради неудовлетворително преживяване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83% ще се откажат от услугите/ покупките от даден доставчик поради неудовлетворително преживяване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18864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Социалните мрежи и </a:t>
            </a:r>
            <a:r>
              <a:rPr lang="ru-RU" dirty="0" err="1" smtClean="0"/>
              <a:t>влиянието</a:t>
            </a:r>
            <a:r>
              <a:rPr lang="ru-RU" dirty="0" smtClean="0"/>
              <a:t> им върху поведението на банковите клиенти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6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Брет</a:t>
            </a:r>
            <a:r>
              <a:rPr lang="bg-BG" dirty="0" smtClean="0"/>
              <a:t> Кинг (</a:t>
            </a:r>
            <a:r>
              <a:rPr lang="en-US" dirty="0" smtClean="0"/>
              <a:t>King</a:t>
            </a:r>
            <a:r>
              <a:rPr lang="ru-RU" dirty="0" smtClean="0"/>
              <a:t>, 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4576" y="1124745"/>
            <a:ext cx="3442223" cy="3672408"/>
          </a:xfrm>
        </p:spPr>
        <p:txBody>
          <a:bodyPr/>
          <a:lstStyle/>
          <a:p>
            <a:r>
              <a:rPr lang="bg-BG" dirty="0"/>
              <a:t>Съвременната </a:t>
            </a:r>
            <a:r>
              <a:rPr lang="bg-BG" dirty="0" smtClean="0"/>
              <a:t>банка вече </a:t>
            </a:r>
            <a:r>
              <a:rPr lang="bg-BG" dirty="0"/>
              <a:t>не е „някъде, където клиентът отива, а нещо, което клиентът </a:t>
            </a:r>
            <a:r>
              <a:rPr lang="bg-BG" dirty="0" smtClean="0"/>
              <a:t>прави“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2132856"/>
            <a:ext cx="5238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77" y="4149080"/>
            <a:ext cx="2474362" cy="27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1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98376"/>
              </p:ext>
            </p:extLst>
          </p:nvPr>
        </p:nvGraphicFramePr>
        <p:xfrm>
          <a:off x="323528" y="1412775"/>
          <a:ext cx="8352927" cy="4752528"/>
        </p:xfrm>
        <a:graphic>
          <a:graphicData uri="http://schemas.openxmlformats.org/drawingml/2006/table">
            <a:tbl>
              <a:tblPr firstRow="1" firstCol="1" bandRow="1"/>
              <a:tblGrid>
                <a:gridCol w="4568267"/>
                <a:gridCol w="3784660"/>
              </a:tblGrid>
              <a:tr h="1584176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Банката да е подкрепяща/ подпомагаща: да работи за клиента и да е винаги насреща, когато той има нужда от нея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65%   - не считат, че банката им е подпомагаща ги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Банката да е  прозрачна: да се демонстрират ясни и честни помисли, без да се прикрива нищо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57%  - не считат, че банките им е прозрачна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Банката да е съпричастна: да показва, че разбира клиентите и техните финансови цели, проблеми и грижи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74%  - не считат, че банката им разбира достатъчно добре своите клиенти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47667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Най-</a:t>
            </a:r>
            <a:r>
              <a:rPr lang="ru-RU" dirty="0" err="1" smtClean="0"/>
              <a:t>значимите</a:t>
            </a:r>
            <a:r>
              <a:rPr lang="ru-RU" dirty="0" smtClean="0"/>
              <a:t> драйвъри на застъпничеството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30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sz="3200" dirty="0" smtClean="0"/>
              <a:t>Маркетинговият мениджмънт може да подсили застъпничеството, действайки в следните области: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bg-BG" dirty="0" smtClean="0"/>
              <a:t>Осигуряване </a:t>
            </a:r>
            <a:r>
              <a:rPr lang="bg-BG" dirty="0"/>
              <a:t>на видимост на успехите (лидерството) на финансовата институция.</a:t>
            </a:r>
            <a:endParaRPr lang="en-US" dirty="0"/>
          </a:p>
          <a:p>
            <a:pPr lvl="0"/>
            <a:r>
              <a:rPr lang="bg-BG" dirty="0"/>
              <a:t>Възползване от силата на социалните медии, които представляват едновременно както комуникационен канал, така и канал за клиентско обслужване - намиране на нови начини за добавяне на стойност на постоянна база.</a:t>
            </a:r>
            <a:endParaRPr lang="en-US" dirty="0"/>
          </a:p>
          <a:p>
            <a:pPr lvl="0"/>
            <a:r>
              <a:rPr lang="bg-BG" dirty="0"/>
              <a:t>Предоставяне на клиентите на практически съвети и средства, за да са финансово стабилни и успешни. </a:t>
            </a:r>
            <a:endParaRPr lang="en-US" dirty="0"/>
          </a:p>
          <a:p>
            <a:pPr lvl="0"/>
            <a:r>
              <a:rPr lang="bg-BG" dirty="0"/>
              <a:t>Настройване на рекламната стратегия с отчитане на факта, че клиентите са вече доста (здравословно)  цинични при възприемане на рекламите в масовите медийни канали. </a:t>
            </a:r>
            <a:endParaRPr lang="en-US" dirty="0"/>
          </a:p>
          <a:p>
            <a:pPr lvl="0"/>
            <a:r>
              <a:rPr lang="bg-BG" dirty="0"/>
              <a:t>Откриване на клиенти-застъпници в собствената клиентска база и създаване на възможност (насърчаването им)  да разпространяват положителни мнения. Тези клиенти са най-доброто маркетингово средство за повлияване и институциите следва да ги ангажират, да им дават възможност да участват и да се чувстват повече като собственици, отколкото като обикновени клиенти.</a:t>
            </a:r>
            <a:endParaRPr lang="en-US" dirty="0"/>
          </a:p>
          <a:p>
            <a:pPr lvl="0"/>
            <a:r>
              <a:rPr lang="bg-BG" dirty="0"/>
              <a:t>Балансиране на технологиите и персоналното обслужване. Технологиите помагат банкирането да се възприема като обикновено търговско изживяване, докато обслужването „лице в лице“ разширява изживяването и спомага за диференциацията и задържането. Наред с това не бива да се забравя, че технологиите могат бързо да се копират и да се възприемат от всички, т.е. да се превърнат в нещо, което се подразбира, в стандарт. „Качествата“ и специфичните компетенции на служителите, корпоративната култура и други „меки“ характеристики на организацията се поддават значително по трудно на имитация. </a:t>
            </a:r>
            <a:endParaRPr lang="en-US" dirty="0"/>
          </a:p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912176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505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3921695" cy="1500187"/>
          </a:xfr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Засилване миграцията на банковите клиенти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575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159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600200"/>
            <a:ext cx="5122912" cy="4525963"/>
          </a:xfrm>
        </p:spPr>
        <p:txBody>
          <a:bodyPr>
            <a:normAutofit fontScale="85000" lnSpcReduction="20000"/>
          </a:bodyPr>
          <a:lstStyle/>
          <a:p>
            <a:r>
              <a:rPr lang="bg-BG" dirty="0"/>
              <a:t>Делът на клиентите, ползващи само една банка се понижава от 41% през 2011 на 31% през 2012 </a:t>
            </a:r>
            <a:r>
              <a:rPr lang="ru-RU" dirty="0"/>
              <a:t>(</a:t>
            </a:r>
            <a:r>
              <a:rPr lang="en-US" dirty="0"/>
              <a:t>Ernst and Young</a:t>
            </a:r>
            <a:r>
              <a:rPr lang="ru-RU" dirty="0"/>
              <a:t>, 2012). </a:t>
            </a:r>
            <a:r>
              <a:rPr lang="bg-BG" dirty="0"/>
              <a:t> Респективно нараства делът на клиентите, които са обслужвани от три и повече банки – от 21% през 2011 година нараства до 32% през 2012, т.е. може да се говори за налагащия се поведенчески модел на мултибанкиране.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15"/>
            <a:ext cx="3707904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12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548680"/>
            <a:ext cx="4762872" cy="5577483"/>
          </a:xfrm>
        </p:spPr>
        <p:txBody>
          <a:bodyPr>
            <a:normAutofit fontScale="77500" lnSpcReduction="20000"/>
          </a:bodyPr>
          <a:lstStyle/>
          <a:p>
            <a:r>
              <a:rPr lang="bg-BG" dirty="0"/>
              <a:t>Нараства делът на клиентите, които планират да сменят своята банка. Глобално проучване показва, че ако през 2011г. 7% са планирали смяна,  през 2012 година техният дял се повишава до 12%</a:t>
            </a:r>
            <a:r>
              <a:rPr lang="ru-RU" dirty="0"/>
              <a:t> (</a:t>
            </a:r>
            <a:r>
              <a:rPr lang="en-US" dirty="0"/>
              <a:t>Ernst and Young</a:t>
            </a:r>
            <a:r>
              <a:rPr lang="ru-RU" dirty="0"/>
              <a:t>, 2012)</a:t>
            </a:r>
            <a:r>
              <a:rPr lang="bg-BG" dirty="0"/>
              <a:t>. Според същото изследване сред най-важните причина за подобно решение са неудовлетвореността от високите такси (50%), лошото обслужване в клоновете (31%); лошите лихвени проценти (30%). </a:t>
            </a:r>
            <a:endParaRPr lang="en-US" dirty="0"/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3"/>
            <a:ext cx="4211960" cy="49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269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154"/>
              </p:ext>
            </p:extLst>
          </p:nvPr>
        </p:nvGraphicFramePr>
        <p:xfrm>
          <a:off x="179512" y="1111971"/>
          <a:ext cx="8640960" cy="5746028"/>
        </p:xfrm>
        <a:graphic>
          <a:graphicData uri="http://schemas.openxmlformats.org/drawingml/2006/table">
            <a:tbl>
              <a:tblPr firstRow="1" firstCol="1" bandRow="1"/>
              <a:tblGrid>
                <a:gridCol w="3004134"/>
                <a:gridCol w="1577938"/>
                <a:gridCol w="1451332"/>
                <a:gridCol w="2607556"/>
              </a:tblGrid>
              <a:tr h="820861">
                <a:tc gridSpan="2"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Причини за „напускане“ (закриване на сметки)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Причини за „присъединяване“ (откриване на сметка)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086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Неефективна реклама и маркетинг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Ефективна реклама и маркетинг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43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Неатрактивен имидж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Атрактивен имидж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86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Незадоволителен продажбен подход/липса на помощ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Подходящ продажбен подход/оказване на помощ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43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Неудобни канали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Удобни канали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86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Лоши продуктови предложения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Добри продуктови предложения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86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Необосновано ценообразуване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Честно и прозрачно ценообразуване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861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Лошо клиентско обслужване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Добро клиентско обслужване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188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6695" algn="just"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effectLst/>
                <a:latin typeface="Times New Roman"/>
                <a:ea typeface="Calibri"/>
                <a:cs typeface="Times New Roman"/>
              </a:rPr>
              <a:t>The Boston Consulting Group</a:t>
            </a:r>
            <a:r>
              <a:rPr lang="bg-BG" dirty="0" smtClean="0">
                <a:effectLst/>
                <a:latin typeface="Times New Roman"/>
                <a:ea typeface="Calibri"/>
                <a:cs typeface="Times New Roman"/>
              </a:rPr>
              <a:t>: причини за „превключване“между банките.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5063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46280"/>
              </p:ext>
            </p:extLst>
          </p:nvPr>
        </p:nvGraphicFramePr>
        <p:xfrm>
          <a:off x="179513" y="1052734"/>
          <a:ext cx="8712966" cy="5616628"/>
        </p:xfrm>
        <a:graphic>
          <a:graphicData uri="http://schemas.openxmlformats.org/drawingml/2006/table">
            <a:tbl>
              <a:tblPr firstRow="1" firstCol="1" bandRow="1"/>
              <a:tblGrid>
                <a:gridCol w="4915096"/>
                <a:gridCol w="1651957"/>
                <a:gridCol w="2145913"/>
              </a:tblGrid>
              <a:tr h="1248138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Причини за закриване на сметки: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Причини за откриване на сметки: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Клиентско изживяване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Такси/ лихвени нива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Удобство от пълно обслужване на едно място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Разположение на клоновете/ офисите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Достъп до клонове и банково обслужване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Информация от приятели и познати/ семейство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Решения за откриване/ закриване на клонове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7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Информация от публикации или реклама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Други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7504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Ernst</a:t>
            </a:r>
            <a:r>
              <a:rPr lang="ru-RU" dirty="0" smtClean="0"/>
              <a:t> &amp; </a:t>
            </a:r>
            <a:r>
              <a:rPr lang="ru-RU" dirty="0" err="1" smtClean="0"/>
              <a:t>Young</a:t>
            </a:r>
            <a:r>
              <a:rPr lang="ru-RU" dirty="0" smtClean="0"/>
              <a:t>: причини за „</a:t>
            </a:r>
            <a:r>
              <a:rPr lang="ru-RU" dirty="0" err="1" smtClean="0"/>
              <a:t>превключване“между</a:t>
            </a:r>
            <a:r>
              <a:rPr lang="ru-RU" dirty="0" smtClean="0"/>
              <a:t> банките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7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497948"/>
              </p:ext>
            </p:extLst>
          </p:nvPr>
        </p:nvGraphicFramePr>
        <p:xfrm>
          <a:off x="467544" y="1340768"/>
          <a:ext cx="8424936" cy="5184576"/>
        </p:xfrm>
        <a:graphic>
          <a:graphicData uri="http://schemas.openxmlformats.org/drawingml/2006/table">
            <a:tbl>
              <a:tblPr firstRow="1" firstCol="1" bandRow="1"/>
              <a:tblGrid>
                <a:gridCol w="2808312"/>
                <a:gridCol w="2808312"/>
                <a:gridCol w="2808312"/>
              </a:tblGrid>
              <a:tr h="518457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е вероятно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Вероятно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3830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Задържане / ще останат клиенти на банката през следващите 6 месеца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+6.3%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- 4.1%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916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Препоръчване на банката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+8.7%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-3.6%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5373"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Покупки на други продукти от същата банка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+20.6%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669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-16.5%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5152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Промяна на основни </a:t>
            </a:r>
            <a:r>
              <a:rPr lang="ru-RU" dirty="0" err="1" smtClean="0"/>
              <a:t>аспекти</a:t>
            </a:r>
            <a:r>
              <a:rPr lang="ru-RU" dirty="0" smtClean="0"/>
              <a:t> в поведението на банковите клиенти:  2015 спрямо 2014г.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96387565"/>
              </p:ext>
            </p:extLst>
          </p:nvPr>
        </p:nvGraphicFramePr>
        <p:xfrm>
          <a:off x="107504" y="188640"/>
          <a:ext cx="8784976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Йерархия</a:t>
            </a:r>
            <a:r>
              <a:rPr lang="ru-RU" dirty="0" smtClean="0"/>
              <a:t> на клиентското обвързване: рационална удовлетвореност; </a:t>
            </a:r>
            <a:r>
              <a:rPr lang="ru-RU" dirty="0" err="1" smtClean="0"/>
              <a:t>увереност</a:t>
            </a:r>
            <a:r>
              <a:rPr lang="ru-RU" dirty="0" smtClean="0"/>
              <a:t>; </a:t>
            </a:r>
            <a:r>
              <a:rPr lang="ru-RU" dirty="0" err="1" smtClean="0"/>
              <a:t>почтеност</a:t>
            </a:r>
            <a:r>
              <a:rPr lang="ru-RU" dirty="0" smtClean="0"/>
              <a:t>; </a:t>
            </a:r>
            <a:r>
              <a:rPr lang="ru-RU" dirty="0" err="1" smtClean="0"/>
              <a:t>гордост</a:t>
            </a:r>
            <a:r>
              <a:rPr lang="ru-RU" dirty="0" smtClean="0"/>
              <a:t>; </a:t>
            </a:r>
            <a:r>
              <a:rPr lang="ru-RU" dirty="0" err="1" smtClean="0"/>
              <a:t>страст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5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5217839" cy="1500187"/>
          </a:xfrm>
        </p:spPr>
        <p:txBody>
          <a:bodyPr/>
          <a:lstStyle/>
          <a:p>
            <a:r>
              <a:rPr lang="bg-BG" b="1" dirty="0">
                <a:solidFill>
                  <a:schemeClr val="tx1"/>
                </a:solidFill>
              </a:rPr>
              <a:t>ПРЕДЕФИНИРАНЕ НА НУЖДИТЕ ИЛИ КАКВО ОЧАКВАТ КЛИЕНТИТЕ ОТ СВОЯТА БАНКА?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997">
            <a:off x="4811898" y="639333"/>
            <a:ext cx="3810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68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Клиентската сила се проявява по най-различен начин: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088" cy="4525963"/>
          </a:xfrm>
        </p:spPr>
        <p:txBody>
          <a:bodyPr>
            <a:normAutofit fontScale="85000" lnSpcReduction="20000"/>
          </a:bodyPr>
          <a:lstStyle/>
          <a:p>
            <a:r>
              <a:rPr lang="bg-BG" dirty="0"/>
              <a:t>чрез нарастващото използване на онлайн средства и източници за събиране, сравняване и оценка на финансова информация и постигане на по-високата осведоменост; </a:t>
            </a:r>
            <a:endParaRPr lang="en-US" dirty="0"/>
          </a:p>
          <a:p>
            <a:r>
              <a:rPr lang="bg-BG" dirty="0"/>
              <a:t>чрез намаляващата лоялност към първичния доставчик на финансови услуги и засилената клиентска миграция  (намаляване на степента на задържането, разширяване на кръга/броя на обслужващите банки, а така също – прехвърляне към небанкови доставчици); 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268">
            <a:off x="6744415" y="2329015"/>
            <a:ext cx="2951123" cy="232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86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1113"/>
            <a:ext cx="9036496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13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608992"/>
              </p:ext>
            </p:extLst>
          </p:nvPr>
        </p:nvGraphicFramePr>
        <p:xfrm>
          <a:off x="179512" y="404664"/>
          <a:ext cx="8784976" cy="6264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Document" r:id="rId3" imgW="5073299" imgH="4132901" progId="Word.Document.12">
                  <p:embed/>
                </p:oleObj>
              </mc:Choice>
              <mc:Fallback>
                <p:oleObj name="Document" r:id="rId3" imgW="5073299" imgH="41329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404664"/>
                        <a:ext cx="8784976" cy="6264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4025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0488"/>
            <a:ext cx="9073008" cy="70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6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332656"/>
            <a:ext cx="3888432" cy="5793507"/>
          </a:xfrm>
        </p:spPr>
        <p:txBody>
          <a:bodyPr>
            <a:normAutofit fontScale="85000" lnSpcReduction="20000"/>
          </a:bodyPr>
          <a:lstStyle/>
          <a:p>
            <a:r>
              <a:rPr lang="bg-BG" dirty="0"/>
              <a:t>чрез феномена на тясната обвързаност и взаимното повлияване посредством различни комуникационни канали (банките  губят контрол върху рекламното </a:t>
            </a:r>
            <a:r>
              <a:rPr lang="bg-BG" dirty="0" smtClean="0"/>
              <a:t>повлияване); </a:t>
            </a:r>
            <a:endParaRPr lang="en-US" dirty="0"/>
          </a:p>
          <a:p>
            <a:r>
              <a:rPr lang="bg-BG" dirty="0"/>
              <a:t>чрез силното увеличаване на самообслужването и по-активното участие на клиентите в проектирането и създаването на стойността;  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052736"/>
            <a:ext cx="540000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34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4704978" cy="6480719"/>
          </a:xfrm>
        </p:spPr>
        <p:txBody>
          <a:bodyPr>
            <a:normAutofit fontScale="85000" lnSpcReduction="10000"/>
          </a:bodyPr>
          <a:lstStyle/>
          <a:p>
            <a:r>
              <a:rPr lang="bg-BG" dirty="0"/>
              <a:t>чрез увеличаването на участието на клиентите в проектирането на финансовите услуги, което създава условия за персонализиране на продуктите и моделите на </a:t>
            </a:r>
            <a:r>
              <a:rPr lang="bg-BG" dirty="0" smtClean="0"/>
              <a:t>обслужване</a:t>
            </a:r>
          </a:p>
          <a:p>
            <a:r>
              <a:rPr lang="bg-BG" dirty="0" smtClean="0"/>
              <a:t>клиентите </a:t>
            </a:r>
            <a:r>
              <a:rPr lang="bg-BG" dirty="0"/>
              <a:t>са склонни да предоставят повече лична информация на своите банки, ако в резултат на това получат осезаеми подобрения в продуктите и по-добро съответствие с конкретните им потребности. 	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52" y="3429000"/>
            <a:ext cx="3981822" cy="236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2505">
            <a:off x="5025452" y="350261"/>
            <a:ext cx="3981822" cy="27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3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приоритетни действия в следните области: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052736"/>
            <a:ext cx="4680520" cy="580526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bg-BG" dirty="0"/>
              <a:t>Постигане на задълбочено и всестранно знание (разбиране) за клиентите и техните нужди и предлагане на подходящи решения в подходящо време, форма и място. </a:t>
            </a:r>
            <a:endParaRPr lang="en-US" dirty="0"/>
          </a:p>
          <a:p>
            <a:pPr lvl="0"/>
            <a:r>
              <a:rPr lang="bg-BG" dirty="0"/>
              <a:t>Непрекъснато събиране, интегриране и анализ на вътрешни и външни данни от множество източници (не бива да забравяме, че клиентът е „подвижна мишена“ и знанието ни за него сега може да е подвеждащо утре</a:t>
            </a:r>
            <a:r>
              <a:rPr lang="bg-BG" dirty="0" smtClean="0"/>
              <a:t>).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29309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26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48064" cy="68580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bg-BG" dirty="0" smtClean="0"/>
              <a:t>Постигане на яснота относно това кои (и какви) са целевите клиенти, каква стойност следва да се предлага на тези клиенти, кое/и конкурентно/и предимство/а е основа на диференциране от останалите играчи на пазара (не е необходимо дадена банка да бъде всичко за всички, за да е успешна). На тази основа – проектиране на различни нива на клиентско обслужване за различните клиентски сегменти и клиенти (отчитане на лоялността им чрез използване на такива метрики като  продължителност на взаимоотношението; „дял от портфейла“;  доход,  който се генерира от тях и др.)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821">
            <a:off x="4853861" y="457240"/>
            <a:ext cx="439024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4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260648"/>
            <a:ext cx="4762872" cy="659735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bg-BG" dirty="0"/>
              <a:t>По-силно ангажиране на клиентите, т.е. преход от разбирането на банкирането като едностранно осъществявана дейност към разбирането, че става дума за съвместно (с клиенти и други партньори) създаване на стойност (</a:t>
            </a:r>
            <a:r>
              <a:rPr lang="en-US" dirty="0"/>
              <a:t>value co</a:t>
            </a:r>
            <a:r>
              <a:rPr lang="ru-RU" dirty="0"/>
              <a:t>-</a:t>
            </a:r>
            <a:r>
              <a:rPr lang="en-US" dirty="0"/>
              <a:t>creation</a:t>
            </a:r>
            <a:r>
              <a:rPr lang="ru-RU" dirty="0"/>
              <a:t>)</a:t>
            </a:r>
            <a:r>
              <a:rPr lang="bg-BG" dirty="0"/>
              <a:t>. По-сериозното въвличане на клиентите в банкирането и на банките в бита и в бизнеса на клиентите е новата нормалност. </a:t>
            </a:r>
            <a:endParaRPr lang="en-US" dirty="0"/>
          </a:p>
          <a:p>
            <a:pPr lvl="0"/>
            <a:r>
              <a:rPr lang="bg-BG" dirty="0"/>
              <a:t>Оценка на банковите резултати и добрите практики от клиентска гледна точка.</a:t>
            </a:r>
            <a:endParaRPr lang="en-US" dirty="0"/>
          </a:p>
          <a:p>
            <a:pPr lvl="0"/>
            <a:r>
              <a:rPr lang="bg-BG" dirty="0"/>
              <a:t>Намаляване на сложността на продуктовия портфейл и създаване на гъвкаво  продуктово портфолио, адаптирано към клиентските сегменти.</a:t>
            </a:r>
            <a:endParaRPr lang="en-US" dirty="0"/>
          </a:p>
          <a:p>
            <a:pPr lvl="0"/>
            <a:r>
              <a:rPr lang="bg-BG" dirty="0"/>
              <a:t>Препроектиране на основните процеси от клиентска гледна точка и създаване на условия за повишаване на клиентския избор при конфигуриране на продуктовите атрибути, включително цената. Насочване на инвестициите към основните области на взаимодействие на клиентите с институцията – банките следва да фокусират операционни подобрения именно в тези области, за да оптимизират последващото въздействие върху лоялността.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99593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28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95" y="260648"/>
            <a:ext cx="5842992" cy="290892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bg-BG" dirty="0"/>
              <a:t>Предлагане на „микс“ от канали за самообслужване и за персонална взаимовръзка. </a:t>
            </a:r>
            <a:endParaRPr lang="en-US" dirty="0"/>
          </a:p>
          <a:p>
            <a:pPr lvl="0"/>
            <a:r>
              <a:rPr lang="bg-BG" dirty="0"/>
              <a:t>Използване на социалните медии за наблюдение върху клиентските предпочитания, за осъществяване на двупосочна комуникация и обслужване и др.</a:t>
            </a:r>
            <a:endParaRPr lang="en-US" dirty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345">
            <a:off x="352295" y="2893190"/>
            <a:ext cx="537931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972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2197</Words>
  <Application>Microsoft Office PowerPoint</Application>
  <PresentationFormat>On-screen Show (4:3)</PresentationFormat>
  <Paragraphs>177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Microsoft Word Document</vt:lpstr>
      <vt:lpstr>НАРАСТВАЩАТА СИЛА НА КЛИЕНТИТЕ ВЪВ ВЗАИМОДЕЙСТВИЕТО ИМ С БАНКОВИТЕ ИНСТИТУЦИИ </vt:lpstr>
      <vt:lpstr>Брет Кинг (King, 2012)</vt:lpstr>
      <vt:lpstr>Клиентската сила се проявява по най-различен начин: </vt:lpstr>
      <vt:lpstr>PowerPoint Presentation</vt:lpstr>
      <vt:lpstr>PowerPoint Presentation</vt:lpstr>
      <vt:lpstr>приоритетни действия в следните области: </vt:lpstr>
      <vt:lpstr>PowerPoint Presentation</vt:lpstr>
      <vt:lpstr>PowerPoint Presentation</vt:lpstr>
      <vt:lpstr>PowerPoint Presentation</vt:lpstr>
      <vt:lpstr>PowerPoint Presentation</vt:lpstr>
      <vt:lpstr>Ниското ниво на доверие в банките води до промяна на потребителското  поведение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Маркетинговият мениджмънт може да подсили застъпничеството, действайки в следните области: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UNWE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НАРАСТВАЩАТА СИЛА НА КЛИЕНТИТЕ ВЪВ ВЗАИМОДЕЙСТВИЕТО ИМ С БАНКОВИТЕ ИНСТИТУЦИИ</dc:title>
  <dc:creator>GALYA MLADENOVA</dc:creator>
  <cp:lastModifiedBy>GALYA MLADENOVA</cp:lastModifiedBy>
  <cp:revision>8</cp:revision>
  <dcterms:created xsi:type="dcterms:W3CDTF">2015-10-25T13:35:24Z</dcterms:created>
  <dcterms:modified xsi:type="dcterms:W3CDTF">2015-10-25T14:59:06Z</dcterms:modified>
</cp:coreProperties>
</file>